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262F7A-41CC-0745-B10C-DD5D16A0EF57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E2DA988-7C4E-A34D-B2D0-0E1189045F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alth.howstuffworks.com/enlarge-image.htm?terms=carbohydrates&amp;gallery=1&amp;page=1" TargetMode="External"/><Relationship Id="rId3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say-it-with-candy.com/Candy%20Collage.JPG&amp;imgrefurl=http://www.say-it-with-candy.com/candy_wrap.htm&amp;h=1275&amp;w=1650&amp;sz=320&amp;hl=en&amp;start=1&amp;um=1&amp;tbnid=J39q30k97NjpRM:&amp;tbnh=116&amp;tbnw=150&amp;prev=/images?q=Candy&amp;um=1&amp;hl=en&amp;sa=G" TargetMode="External"/><Relationship Id="rId5" Type="http://schemas.openxmlformats.org/officeDocument/2006/relationships/image" Target="../media/image8.jpeg"/><Relationship Id="rId6" Type="http://schemas.openxmlformats.org/officeDocument/2006/relationships/hyperlink" Target="http://images.google.com/imgres?imgurl=http://www.tuscandairy.com/images/product_milk_whole.jpg&amp;imgrefurl=http://www.tuscandairy.com/products/milk_whole.php&amp;h=443&amp;w=285&amp;sz=20&amp;hl=en&amp;start=1&amp;um=1&amp;tbnid=oI-nK-O0BaPgsM:&amp;tbnh=127&amp;tbnw=82&amp;prev=/images?q=Whole+Milk&amp;um=1&amp;hl=en&amp;sa=G" TargetMode="External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foodprocessing-technology.com/contractor_images/iclip/3-ice-cream.jpg&amp;imgrefurl=http://current.com/items/88820472_antifreeze_takes_the_ice_out_of_ice_cream&amp;h=400&amp;w=400&amp;sz=40&amp;hl=en&amp;start=10&amp;um=1&amp;tbnid=y0Pr4pPJPvCMmM:&amp;tbnh=124&amp;tbnw=124&amp;prev=/images?q=Ice+Cream&amp;um=1&amp;hl=en&amp;sa=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hyperlink" Target="http://images.google.com/imgres?imgurl=http://www.naturemoms.com/blog/wp-content/uploads/2007/07/salmon45.jpg&amp;imgrefurl=http://www.naturemoms.com/blog/2007/07/01/benefits-of-wild-salmon/&amp;h=667&amp;w=1000&amp;sz=181&amp;hl=en&amp;start=7&amp;um=1&amp;tbnid=kZci1Yu-T2d2mM:&amp;tbnh=99&amp;tbnw=149&amp;prev=/images?q=Salmon&amp;um=1&amp;hl=en&amp;sa=G" TargetMode="External"/><Relationship Id="rId5" Type="http://schemas.openxmlformats.org/officeDocument/2006/relationships/image" Target="../media/image13.jpeg"/><Relationship Id="rId6" Type="http://schemas.openxmlformats.org/officeDocument/2006/relationships/hyperlink" Target="http://images.google.com/imgres?imgurl=http://www.newchoicefundraising.com/NewChoiceSite/images/Product/Large/c32-Cashews.jpg&amp;imgrefurl=http://www.newchoicefundraising.com/NewChoiceSite/products-fundraising.htm&amp;h=464&amp;w=600&amp;sz=46&amp;hl=en&amp;start=2&amp;um=1&amp;tbnid=G7V3TO6kx2dEOM:&amp;tbnh=104&amp;tbnw=135&amp;prev=/images?q=Cashews&amp;um=1&amp;hl=en" TargetMode="External"/><Relationship Id="rId7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blogs.menupages.com/boston/Steak.gif&amp;imgrefurl=http://blogs.menupages.com/boston/category/6outside_the_area/&amp;h=300&amp;w=300&amp;sz=25&amp;hl=en&amp;start=3&amp;um=1&amp;tbnid=qDeAMrfoftLgPM:&amp;tbnh=116&amp;tbnw=116&amp;prev=/images?q=Steak&amp;um=1&amp;hl=en&amp;sa=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ihDgVeKSMk" TargetMode="External"/><Relationship Id="rId4" Type="http://schemas.openxmlformats.org/officeDocument/2006/relationships/hyperlink" Target="http://www.youtube.com/watch?v=6fhSGWdbm9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8cCLLtFC6EA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_MgJM3tJs3E" TargetMode="External"/><Relationship Id="rId3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ndows.ucar.edu/earth/geology/images/water_molecules_lg.gif" TargetMode="Externa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844" y="4624668"/>
            <a:ext cx="7912356" cy="9334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 3: Cell Processes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318" y="5562599"/>
            <a:ext cx="7757882" cy="7485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Section 1: Chemistry of Life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0372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97672"/>
            <a:ext cx="7556313" cy="5920575"/>
          </a:xfrm>
        </p:spPr>
        <p:txBody>
          <a:bodyPr>
            <a:normAutofit/>
          </a:bodyPr>
          <a:lstStyle/>
          <a:p>
            <a:r>
              <a:rPr lang="en-US" dirty="0" smtClean="0"/>
              <a:t>2.) </a:t>
            </a:r>
            <a:r>
              <a:rPr lang="en-US" b="1" dirty="0" smtClean="0">
                <a:solidFill>
                  <a:srgbClr val="663366"/>
                </a:solidFill>
              </a:rPr>
              <a:t>Ions</a:t>
            </a:r>
            <a:r>
              <a:rPr lang="en-US" b="1" dirty="0">
                <a:solidFill>
                  <a:srgbClr val="663366"/>
                </a:solidFill>
              </a:rPr>
              <a:t>: </a:t>
            </a:r>
            <a:r>
              <a:rPr lang="en-US" dirty="0"/>
              <a:t>Compounds that form when atoms of opposite charge connect. These are atoms with a charge either + or -.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663366"/>
                </a:solidFill>
              </a:rPr>
              <a:t>Atoms </a:t>
            </a:r>
            <a:r>
              <a:rPr lang="en-US" b="1" dirty="0">
                <a:solidFill>
                  <a:srgbClr val="663366"/>
                </a:solidFill>
              </a:rPr>
              <a:t>are usually neutral </a:t>
            </a:r>
            <a:r>
              <a:rPr lang="en-US" dirty="0"/>
              <a:t>– no overall charge.  This means the protons = the electrons.</a:t>
            </a:r>
          </a:p>
          <a:p>
            <a:endParaRPr lang="en-US" dirty="0" smtClean="0"/>
          </a:p>
          <a:p>
            <a:r>
              <a:rPr lang="en-US" dirty="0"/>
              <a:t>Sometimes however an atom has more electrons than protons, giving it an overall – charge these are called </a:t>
            </a:r>
            <a:r>
              <a:rPr lang="en-US" b="1" dirty="0" smtClean="0">
                <a:solidFill>
                  <a:srgbClr val="663366"/>
                </a:solidFill>
              </a:rPr>
              <a:t>anion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</a:t>
            </a:r>
            <a:r>
              <a:rPr lang="en-US" dirty="0"/>
              <a:t>: Chlorine (</a:t>
            </a:r>
            <a:r>
              <a:rPr lang="en-US" dirty="0" err="1"/>
              <a:t>Cl</a:t>
            </a:r>
            <a:r>
              <a:rPr lang="en-US" dirty="0"/>
              <a:t>-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If the atom has more protons than electrons it’s charge is + and is called a </a:t>
            </a:r>
            <a:r>
              <a:rPr lang="en-US" b="1" dirty="0" err="1" smtClean="0">
                <a:solidFill>
                  <a:srgbClr val="663366"/>
                </a:solidFill>
              </a:rPr>
              <a:t>cation</a:t>
            </a:r>
            <a:endParaRPr lang="en-US" b="1" dirty="0" smtClean="0">
              <a:solidFill>
                <a:srgbClr val="663366"/>
              </a:solidFill>
            </a:endParaRPr>
          </a:p>
          <a:p>
            <a:pPr lvl="1"/>
            <a:r>
              <a:rPr lang="en-US" dirty="0" smtClean="0"/>
              <a:t>.Ex</a:t>
            </a:r>
            <a:r>
              <a:rPr lang="en-US" dirty="0"/>
              <a:t>: Sodium (Na+)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41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84114"/>
            <a:ext cx="7556313" cy="4942049"/>
          </a:xfrm>
        </p:spPr>
        <p:txBody>
          <a:bodyPr/>
          <a:lstStyle/>
          <a:p>
            <a:r>
              <a:rPr lang="en-US" sz="2400" dirty="0"/>
              <a:t>Ions of opposite charge attract one another and </a:t>
            </a:r>
            <a:r>
              <a:rPr lang="en-US" sz="2400" dirty="0" smtClean="0"/>
              <a:t>form </a:t>
            </a:r>
            <a:r>
              <a:rPr lang="en-US" sz="2400" b="1" dirty="0" smtClean="0">
                <a:solidFill>
                  <a:srgbClr val="663366"/>
                </a:solidFill>
              </a:rPr>
              <a:t>ionic compounds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/>
              <a:t>EX</a:t>
            </a:r>
            <a:r>
              <a:rPr lang="en-US" sz="2400" dirty="0" smtClean="0"/>
              <a:t>: Na</a:t>
            </a:r>
            <a:r>
              <a:rPr lang="en-US" sz="2400" dirty="0"/>
              <a:t>+  + </a:t>
            </a:r>
            <a:r>
              <a:rPr lang="en-US" sz="2400" dirty="0" err="1"/>
              <a:t>Cl</a:t>
            </a:r>
            <a:r>
              <a:rPr lang="en-US" sz="2400" dirty="0"/>
              <a:t>-  = </a:t>
            </a:r>
            <a:r>
              <a:rPr lang="en-US" sz="2400" dirty="0" err="1"/>
              <a:t>NaCl</a:t>
            </a:r>
            <a:r>
              <a:rPr lang="en-US" sz="2400" dirty="0"/>
              <a:t> (Table Salt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/>
              <a:t>Ions are very important inside the human body.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22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52760"/>
            <a:ext cx="7556313" cy="4873404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663366"/>
                </a:solidFill>
              </a:rPr>
              <a:t>Mixture: </a:t>
            </a:r>
            <a:r>
              <a:rPr lang="en-US" dirty="0"/>
              <a:t>When 2 substances join together but keep their own properties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EX: Ice Tea, Italian Salad Dressing, Blood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663366"/>
                </a:solidFill>
              </a:rPr>
              <a:t>Solution</a:t>
            </a:r>
            <a:r>
              <a:rPr lang="en-US" b="1" dirty="0">
                <a:solidFill>
                  <a:srgbClr val="663366"/>
                </a:solidFill>
              </a:rPr>
              <a:t>: </a:t>
            </a:r>
            <a:r>
              <a:rPr lang="en-US" dirty="0"/>
              <a:t>2 or more substances mixed evenly.  </a:t>
            </a:r>
            <a:endParaRPr lang="en-US" dirty="0" smtClean="0"/>
          </a:p>
          <a:p>
            <a:pPr lvl="1"/>
            <a:r>
              <a:rPr lang="en-US" dirty="0" smtClean="0"/>
              <a:t>EX</a:t>
            </a:r>
            <a:r>
              <a:rPr lang="en-US" dirty="0"/>
              <a:t>: Sweat, Ice </a:t>
            </a:r>
            <a:r>
              <a:rPr lang="en-US" dirty="0" smtClean="0"/>
              <a:t>Tea</a:t>
            </a:r>
          </a:p>
          <a:p>
            <a:pPr lvl="1"/>
            <a:r>
              <a:rPr lang="en-US" dirty="0" smtClean="0"/>
              <a:t>homogenous 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663366"/>
                </a:solidFill>
              </a:rPr>
              <a:t>Suspension</a:t>
            </a:r>
            <a:r>
              <a:rPr lang="en-US" b="1" dirty="0">
                <a:solidFill>
                  <a:srgbClr val="663366"/>
                </a:solidFill>
              </a:rPr>
              <a:t>: </a:t>
            </a:r>
            <a:r>
              <a:rPr lang="en-US" dirty="0"/>
              <a:t>2 or more substances that will eventually settle out.  </a:t>
            </a:r>
            <a:endParaRPr lang="en-US" dirty="0" smtClean="0"/>
          </a:p>
          <a:p>
            <a:pPr lvl="1"/>
            <a:r>
              <a:rPr lang="en-US" dirty="0" smtClean="0"/>
              <a:t>EX</a:t>
            </a:r>
            <a:r>
              <a:rPr lang="en-US" dirty="0"/>
              <a:t>: Italian Salad Dressing, </a:t>
            </a:r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heterogeneous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76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4243"/>
            <a:ext cx="7556313" cy="5199809"/>
          </a:xfrm>
        </p:spPr>
        <p:txBody>
          <a:bodyPr/>
          <a:lstStyle/>
          <a:p>
            <a:r>
              <a:rPr lang="en-US" dirty="0"/>
              <a:t>Substances that contain </a:t>
            </a:r>
            <a:r>
              <a:rPr lang="en-US" b="1" dirty="0">
                <a:solidFill>
                  <a:srgbClr val="663366"/>
                </a:solidFill>
              </a:rPr>
              <a:t>Carbon </a:t>
            </a:r>
            <a:r>
              <a:rPr lang="en-US" dirty="0"/>
              <a:t>and </a:t>
            </a:r>
            <a:r>
              <a:rPr lang="en-US" b="1" dirty="0">
                <a:solidFill>
                  <a:srgbClr val="663366"/>
                </a:solidFill>
              </a:rPr>
              <a:t>Hydrogen</a:t>
            </a:r>
            <a:r>
              <a:rPr lang="en-US" dirty="0"/>
              <a:t> and are associated with living </a:t>
            </a:r>
            <a:r>
              <a:rPr lang="en-US" dirty="0" smtClean="0"/>
              <a:t>things</a:t>
            </a:r>
          </a:p>
          <a:p>
            <a:endParaRPr lang="en-US" dirty="0"/>
          </a:p>
          <a:p>
            <a:r>
              <a:rPr lang="en-US" b="1" dirty="0">
                <a:solidFill>
                  <a:srgbClr val="663366"/>
                </a:solidFill>
              </a:rPr>
              <a:t>Some exceptions are things that are non living but were made from once living things.  </a:t>
            </a:r>
            <a:endParaRPr lang="en-US" b="1" dirty="0" smtClean="0">
              <a:solidFill>
                <a:srgbClr val="663366"/>
              </a:solidFill>
            </a:endParaRPr>
          </a:p>
          <a:p>
            <a:pPr lvl="1"/>
            <a:r>
              <a:rPr lang="en-US" dirty="0" smtClean="0"/>
              <a:t>EX</a:t>
            </a:r>
            <a:r>
              <a:rPr lang="en-US" dirty="0"/>
              <a:t>: COAL – made from dead and decaying plants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66"/>
                </a:solidFill>
              </a:rPr>
              <a:t>4 main kinds of organic </a:t>
            </a:r>
            <a:r>
              <a:rPr lang="en-US" b="1" dirty="0" smtClean="0">
                <a:solidFill>
                  <a:srgbClr val="663366"/>
                </a:solidFill>
              </a:rPr>
              <a:t>compounds</a:t>
            </a:r>
          </a:p>
          <a:p>
            <a:pPr lvl="1"/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lipids</a:t>
            </a:r>
          </a:p>
          <a:p>
            <a:pPr lvl="1"/>
            <a:r>
              <a:rPr lang="en-US" dirty="0" smtClean="0"/>
              <a:t>proteins</a:t>
            </a:r>
          </a:p>
          <a:p>
            <a:pPr lvl="1"/>
            <a:r>
              <a:rPr lang="en-US" dirty="0" smtClean="0"/>
              <a:t>nucleic acids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35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wh1c15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464" y="288924"/>
            <a:ext cx="6479646" cy="631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889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he New Food Pyram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84177"/>
            <a:ext cx="87630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84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84116"/>
            <a:ext cx="7556313" cy="494204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663366"/>
                </a:solidFill>
              </a:rPr>
              <a:t>job</a:t>
            </a:r>
            <a:r>
              <a:rPr lang="en-US" b="1" dirty="0">
                <a:solidFill>
                  <a:srgbClr val="663366"/>
                </a:solidFill>
              </a:rPr>
              <a:t>: </a:t>
            </a:r>
            <a:r>
              <a:rPr lang="en-US" b="1" dirty="0" smtClean="0">
                <a:solidFill>
                  <a:srgbClr val="663366"/>
                </a:solidFill>
              </a:rPr>
              <a:t> To </a:t>
            </a:r>
            <a:r>
              <a:rPr lang="en-US" b="1" dirty="0">
                <a:solidFill>
                  <a:srgbClr val="663366"/>
                </a:solidFill>
              </a:rPr>
              <a:t>supply energy for cell processes</a:t>
            </a:r>
            <a:r>
              <a:rPr lang="en-US" dirty="0"/>
              <a:t>.  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the main energy source for the cells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Carbs are made of </a:t>
            </a:r>
            <a:r>
              <a:rPr lang="en-US" b="1" dirty="0">
                <a:solidFill>
                  <a:srgbClr val="663366"/>
                </a:solidFill>
              </a:rPr>
              <a:t>sugars</a:t>
            </a:r>
            <a:r>
              <a:rPr lang="en-US" dirty="0"/>
              <a:t> and </a:t>
            </a:r>
            <a:r>
              <a:rPr lang="en-US" b="1" dirty="0">
                <a:solidFill>
                  <a:srgbClr val="663366"/>
                </a:solidFill>
              </a:rPr>
              <a:t>starches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/>
              <a:t>Some </a:t>
            </a:r>
            <a:r>
              <a:rPr lang="en-US" b="1" dirty="0">
                <a:solidFill>
                  <a:srgbClr val="663366"/>
                </a:solidFill>
              </a:rPr>
              <a:t>examples</a:t>
            </a:r>
            <a:r>
              <a:rPr lang="en-US" dirty="0"/>
              <a:t> of food rich in carbs are: potatoes, veggies, fruits, breads, rice, pastas.</a:t>
            </a:r>
          </a:p>
          <a:p>
            <a:endParaRPr lang="en-US" dirty="0" smtClean="0"/>
          </a:p>
          <a:p>
            <a:r>
              <a:rPr lang="en-US" b="1" dirty="0">
                <a:solidFill>
                  <a:srgbClr val="663366"/>
                </a:solidFill>
              </a:rPr>
              <a:t>In the food pyramid, you should eat the most carbs of any other food daily.  </a:t>
            </a:r>
            <a:endParaRPr lang="en-US" b="1" dirty="0" smtClean="0">
              <a:solidFill>
                <a:srgbClr val="663366"/>
              </a:solidFill>
            </a:endParaRPr>
          </a:p>
          <a:p>
            <a:pPr lvl="1"/>
            <a:r>
              <a:rPr lang="en-US" dirty="0"/>
              <a:t>If active carbohydrates will be completely burned up during the course of the day.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38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iabetes-and-carbohydrates-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990600"/>
            <a:ext cx="6273800" cy="5019675"/>
          </a:xfrm>
        </p:spPr>
      </p:pic>
    </p:spTree>
    <p:extLst>
      <p:ext uri="{BB962C8B-B14F-4D97-AF65-F5344CB8AC3E}">
        <p14:creationId xmlns:p14="http://schemas.microsoft.com/office/powerpoint/2010/main" val="9234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01276"/>
            <a:ext cx="7556313" cy="492488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663366"/>
                </a:solidFill>
              </a:rPr>
              <a:t>job</a:t>
            </a:r>
            <a:r>
              <a:rPr lang="en-US" b="1" dirty="0">
                <a:solidFill>
                  <a:srgbClr val="663366"/>
                </a:solidFill>
              </a:rPr>
              <a:t>: </a:t>
            </a:r>
            <a:r>
              <a:rPr lang="en-US" b="1" dirty="0" smtClean="0">
                <a:solidFill>
                  <a:srgbClr val="663366"/>
                </a:solidFill>
              </a:rPr>
              <a:t>An </a:t>
            </a:r>
            <a:r>
              <a:rPr lang="en-US" b="1" dirty="0">
                <a:solidFill>
                  <a:srgbClr val="663366"/>
                </a:solidFill>
              </a:rPr>
              <a:t>energy backup for cells.  </a:t>
            </a:r>
          </a:p>
          <a:p>
            <a:endParaRPr lang="en-US" dirty="0" smtClean="0"/>
          </a:p>
          <a:p>
            <a:r>
              <a:rPr lang="en-US" dirty="0"/>
              <a:t>If not used it is stored as fat called</a:t>
            </a:r>
            <a:r>
              <a:rPr lang="en-US" b="1" dirty="0">
                <a:solidFill>
                  <a:srgbClr val="663366"/>
                </a:solidFill>
              </a:rPr>
              <a:t> cellulite</a:t>
            </a:r>
            <a:r>
              <a:rPr lang="en-US" dirty="0"/>
              <a:t>.  </a:t>
            </a:r>
            <a:endParaRPr lang="en-US" dirty="0" smtClean="0"/>
          </a:p>
          <a:p>
            <a:pPr lvl="1"/>
            <a:r>
              <a:rPr lang="en-US" dirty="0" smtClean="0"/>
              <a:t>Once </a:t>
            </a:r>
            <a:r>
              <a:rPr lang="en-US" dirty="0"/>
              <a:t>stored it is very hard to lose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66"/>
                </a:solidFill>
              </a:rPr>
              <a:t>Fats </a:t>
            </a:r>
            <a:r>
              <a:rPr lang="en-US" dirty="0"/>
              <a:t>and </a:t>
            </a:r>
            <a:r>
              <a:rPr lang="en-US" b="1" dirty="0">
                <a:solidFill>
                  <a:srgbClr val="663366"/>
                </a:solidFill>
              </a:rPr>
              <a:t>oils</a:t>
            </a:r>
            <a:r>
              <a:rPr lang="en-US" dirty="0"/>
              <a:t> are examples of lipids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>
                <a:solidFill>
                  <a:srgbClr val="663366"/>
                </a:solidFill>
              </a:rPr>
              <a:t>Foods rich in lipids: </a:t>
            </a:r>
            <a:r>
              <a:rPr lang="en-US" dirty="0"/>
              <a:t>Mayo, Salad Dressing, Ice Cream, Dairy products, Candy, Chocolate, Oil, Butter,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human only needs very small amounts of lipids daily.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04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3-ice-crea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48" y="114915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andy%2520Coll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123" y="3224997"/>
            <a:ext cx="40386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roduct_milk_whol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413" y="480510"/>
            <a:ext cx="1506329" cy="233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01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87082"/>
            <a:ext cx="7556313" cy="504536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E</a:t>
            </a:r>
            <a:r>
              <a:rPr lang="en-US" sz="2400" b="1" dirty="0" smtClean="0">
                <a:solidFill>
                  <a:schemeClr val="accent1"/>
                </a:solidFill>
              </a:rPr>
              <a:t>nergy: </a:t>
            </a:r>
            <a:r>
              <a:rPr lang="en-US" sz="2400" dirty="0">
                <a:solidFill>
                  <a:schemeClr val="tx1"/>
                </a:solidFill>
              </a:rPr>
              <a:t>Anything that brings about change.  It can hold things together or break this apart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Matter: </a:t>
            </a:r>
            <a:r>
              <a:rPr lang="en-US" sz="2400" dirty="0" smtClean="0">
                <a:solidFill>
                  <a:srgbClr val="000000"/>
                </a:solidFill>
              </a:rPr>
              <a:t>anything that has mass and takes up space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Matter is made up of </a:t>
            </a:r>
            <a:r>
              <a:rPr lang="en-US" sz="2000" dirty="0" smtClean="0">
                <a:solidFill>
                  <a:srgbClr val="000000"/>
                </a:solidFill>
              </a:rPr>
              <a:t>atoms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atoms</a:t>
            </a:r>
            <a:r>
              <a:rPr lang="en-US" sz="2000" dirty="0" smtClean="0">
                <a:solidFill>
                  <a:srgbClr val="000000"/>
                </a:solidFill>
              </a:rPr>
              <a:t> = smallest units of anything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rgbClr val="663366"/>
                </a:solidFill>
              </a:rPr>
              <a:t>Atoms are made up of 3 smaller particles: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1)</a:t>
            </a:r>
            <a:r>
              <a:rPr lang="en-US" sz="2000" b="1" dirty="0">
                <a:solidFill>
                  <a:srgbClr val="663366"/>
                </a:solidFill>
              </a:rPr>
              <a:t> </a:t>
            </a:r>
            <a:r>
              <a:rPr lang="en-US" sz="2000" b="1" dirty="0" smtClean="0">
                <a:solidFill>
                  <a:srgbClr val="663366"/>
                </a:solidFill>
              </a:rPr>
              <a:t>protons </a:t>
            </a:r>
            <a:r>
              <a:rPr lang="en-US" sz="2000" dirty="0">
                <a:solidFill>
                  <a:srgbClr val="000000"/>
                </a:solidFill>
              </a:rPr>
              <a:t>– (+) charge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2)</a:t>
            </a:r>
            <a:r>
              <a:rPr lang="en-US" sz="2000" b="1" dirty="0">
                <a:solidFill>
                  <a:srgbClr val="663366"/>
                </a:solidFill>
              </a:rPr>
              <a:t> </a:t>
            </a:r>
            <a:r>
              <a:rPr lang="en-US" sz="2000" b="1" dirty="0" smtClean="0">
                <a:solidFill>
                  <a:srgbClr val="663366"/>
                </a:solidFill>
              </a:rPr>
              <a:t>neutrons </a:t>
            </a:r>
            <a:r>
              <a:rPr lang="en-US" sz="2000" dirty="0">
                <a:solidFill>
                  <a:srgbClr val="000000"/>
                </a:solidFill>
              </a:rPr>
              <a:t>– (0) charge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3) </a:t>
            </a:r>
            <a:r>
              <a:rPr lang="en-US" sz="2000" b="1" dirty="0" smtClean="0">
                <a:solidFill>
                  <a:srgbClr val="663366"/>
                </a:solidFill>
              </a:rPr>
              <a:t>electrons </a:t>
            </a:r>
            <a:r>
              <a:rPr lang="en-US" sz="2000" dirty="0">
                <a:solidFill>
                  <a:srgbClr val="000000"/>
                </a:solidFill>
              </a:rPr>
              <a:t>– (-) charge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37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Cellulite</a:t>
            </a:r>
            <a:endParaRPr lang="en-US" dirty="0"/>
          </a:p>
        </p:txBody>
      </p:sp>
      <p:pic>
        <p:nvPicPr>
          <p:cNvPr id="4" name="Picture 5" descr="cellulite2before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51054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iposu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43196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02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84116"/>
            <a:ext cx="7556313" cy="494204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663366"/>
                </a:solidFill>
              </a:rPr>
              <a:t>job: responsible for all chemical reactions that occur inside the human body</a:t>
            </a:r>
            <a:endParaRPr lang="en-US" sz="2400" b="1" dirty="0">
              <a:solidFill>
                <a:srgbClr val="663366"/>
              </a:solidFill>
            </a:endParaRPr>
          </a:p>
          <a:p>
            <a:endParaRPr lang="en-US" sz="2400" dirty="0" smtClean="0"/>
          </a:p>
          <a:p>
            <a:r>
              <a:rPr lang="en-US" sz="2400" dirty="0"/>
              <a:t>Made up of Amino Acids (20)</a:t>
            </a:r>
          </a:p>
          <a:p>
            <a:endParaRPr lang="en-US" sz="2400" dirty="0" smtClean="0"/>
          </a:p>
          <a:p>
            <a:r>
              <a:rPr lang="en-US" sz="2400" dirty="0"/>
              <a:t>Special kinds of proteins called </a:t>
            </a:r>
            <a:r>
              <a:rPr lang="en-US" sz="2400" dirty="0" smtClean="0"/>
              <a:t>enzymes </a:t>
            </a:r>
            <a:r>
              <a:rPr lang="en-US" sz="2400" dirty="0"/>
              <a:t>regulate the rate of all those chemical reactions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EX: </a:t>
            </a:r>
            <a:r>
              <a:rPr lang="en-US" sz="2000" dirty="0" smtClean="0"/>
              <a:t>saliva </a:t>
            </a:r>
            <a:r>
              <a:rPr lang="en-US" sz="2000" dirty="0"/>
              <a:t>– helps break down carbohydrates in the mouth faster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63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66"/>
                </a:solidFill>
              </a:rPr>
              <a:t>lactase</a:t>
            </a:r>
            <a:r>
              <a:rPr lang="en-US" dirty="0"/>
              <a:t> – Helps break down dairy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663366"/>
                </a:solidFill>
              </a:rPr>
              <a:t>foods </a:t>
            </a:r>
            <a:r>
              <a:rPr lang="en-US" b="1" dirty="0">
                <a:solidFill>
                  <a:srgbClr val="663366"/>
                </a:solidFill>
              </a:rPr>
              <a:t>rich in proteins are: </a:t>
            </a:r>
            <a:r>
              <a:rPr lang="en-US" dirty="0"/>
              <a:t>Meats, Fruits, Veggies, Fish, Eggs, Peanut Butter, Nuts, Beans</a:t>
            </a:r>
          </a:p>
          <a:p>
            <a:endParaRPr lang="en-US" dirty="0" smtClean="0"/>
          </a:p>
          <a:p>
            <a:r>
              <a:rPr lang="en-US" dirty="0" smtClean="0"/>
              <a:t>Vegetarians </a:t>
            </a:r>
            <a:r>
              <a:rPr lang="en-US" dirty="0"/>
              <a:t>need to be careful to make sure they get enough proteins in their diet.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17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tea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314" y="3667086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salmon4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" y="3131714"/>
            <a:ext cx="441960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32-Cashews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514" y="530225"/>
            <a:ext cx="2971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37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24370"/>
            <a:ext cx="7556313" cy="4701793"/>
          </a:xfrm>
        </p:spPr>
        <p:txBody>
          <a:bodyPr/>
          <a:lstStyle/>
          <a:p>
            <a:r>
              <a:rPr lang="en-US" b="1" dirty="0" smtClean="0">
                <a:solidFill>
                  <a:srgbClr val="663366"/>
                </a:solidFill>
              </a:rPr>
              <a:t>job: responsible for all genetic information in cells</a:t>
            </a:r>
          </a:p>
          <a:p>
            <a:endParaRPr lang="en-US" b="1" dirty="0">
              <a:solidFill>
                <a:srgbClr val="663366"/>
              </a:solidFill>
            </a:endParaRPr>
          </a:p>
          <a:p>
            <a:r>
              <a:rPr lang="en-US" b="1" dirty="0" smtClean="0">
                <a:solidFill>
                  <a:srgbClr val="663366"/>
                </a:solidFill>
              </a:rPr>
              <a:t>2 types</a:t>
            </a:r>
          </a:p>
          <a:p>
            <a:pPr lvl="1"/>
            <a:r>
              <a:rPr lang="en-US" dirty="0" smtClean="0">
                <a:solidFill>
                  <a:srgbClr val="663366"/>
                </a:solidFill>
              </a:rPr>
              <a:t>1</a:t>
            </a:r>
            <a:r>
              <a:rPr lang="en-US" dirty="0">
                <a:solidFill>
                  <a:srgbClr val="663366"/>
                </a:solidFill>
              </a:rPr>
              <a:t>. </a:t>
            </a:r>
            <a:r>
              <a:rPr lang="en-US" dirty="0" smtClean="0">
                <a:solidFill>
                  <a:srgbClr val="663366"/>
                </a:solidFill>
              </a:rPr>
              <a:t> </a:t>
            </a:r>
            <a:r>
              <a:rPr lang="en-US" b="1" dirty="0">
                <a:solidFill>
                  <a:srgbClr val="663366"/>
                </a:solidFill>
              </a:rPr>
              <a:t>DNA – Deoxyribonucleic Acid </a:t>
            </a:r>
            <a:r>
              <a:rPr lang="en-US" dirty="0">
                <a:solidFill>
                  <a:srgbClr val="663366"/>
                </a:solidFill>
              </a:rPr>
              <a:t>– </a:t>
            </a:r>
            <a:r>
              <a:rPr lang="en-US" dirty="0">
                <a:solidFill>
                  <a:schemeClr val="tx1"/>
                </a:solidFill>
              </a:rPr>
              <a:t>creates all the genetic information for cells.  Found in the nucleus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b="1" dirty="0">
                <a:solidFill>
                  <a:schemeClr val="accent1"/>
                </a:solidFill>
              </a:rPr>
              <a:t>RNA – Ribonucleic Acid </a:t>
            </a:r>
            <a:r>
              <a:rPr lang="en-US" dirty="0">
                <a:solidFill>
                  <a:schemeClr val="tx1"/>
                </a:solidFill>
              </a:rPr>
              <a:t>– Carries the DNA to all cell parts.  It also makes proteins and enzymes.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rgbClr val="663366"/>
              </a:solidFill>
            </a:endParaRPr>
          </a:p>
          <a:p>
            <a:r>
              <a:rPr lang="en-US" b="1" dirty="0" smtClean="0">
                <a:solidFill>
                  <a:srgbClr val="663366"/>
                </a:solidFill>
              </a:rPr>
              <a:t>most complex of all organic compounds</a:t>
            </a:r>
            <a:endParaRPr lang="en-US" b="1" dirty="0">
              <a:solidFill>
                <a:srgbClr val="66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42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909538"/>
            <a:ext cx="7556313" cy="5216625"/>
          </a:xfrm>
        </p:spPr>
        <p:txBody>
          <a:bodyPr/>
          <a:lstStyle/>
          <a:p>
            <a:r>
              <a:rPr lang="en-US" sz="2400" dirty="0"/>
              <a:t>Clips on </a:t>
            </a:r>
            <a:r>
              <a:rPr lang="en-US" sz="2400" dirty="0" smtClean="0"/>
              <a:t>nutrition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1) Understanding the Food Groups </a:t>
            </a:r>
            <a:r>
              <a:rPr lang="en-US" sz="2400" dirty="0">
                <a:hlinkClick r:id="rId2"/>
              </a:rPr>
              <a:t>http://www.youtube.com/watch?v=8cCLLtFC6EA</a:t>
            </a:r>
            <a:endParaRPr lang="en-US" sz="2400" dirty="0"/>
          </a:p>
          <a:p>
            <a:r>
              <a:rPr lang="en-US" sz="2400" dirty="0"/>
              <a:t>2)Food and Teens </a:t>
            </a:r>
            <a:r>
              <a:rPr lang="en-US" sz="2400" dirty="0">
                <a:hlinkClick r:id="rId3"/>
              </a:rPr>
              <a:t>http://www.youtube.com/watch?v=uihDgVeKSMk</a:t>
            </a:r>
            <a:endParaRPr lang="en-US" sz="2400" dirty="0"/>
          </a:p>
          <a:p>
            <a:r>
              <a:rPr lang="en-US" sz="2400" dirty="0"/>
              <a:t>3)Nutrition Song - </a:t>
            </a:r>
            <a:r>
              <a:rPr lang="en-US" sz="2400" dirty="0">
                <a:hlinkClick r:id="rId4"/>
              </a:rPr>
              <a:t>http://www.youtube.com/watch?v=6fhSGWdbm9g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19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Made from other elements besides carbon.  </a:t>
            </a:r>
          </a:p>
          <a:p>
            <a:r>
              <a:rPr lang="en-US" dirty="0">
                <a:solidFill>
                  <a:schemeClr val="tx1"/>
                </a:solidFill>
              </a:rPr>
              <a:t>Normally they are </a:t>
            </a:r>
            <a:r>
              <a:rPr lang="en-US" b="1" dirty="0">
                <a:solidFill>
                  <a:srgbClr val="663366"/>
                </a:solidFill>
              </a:rPr>
              <a:t>simpler</a:t>
            </a:r>
            <a:r>
              <a:rPr lang="en-US" dirty="0">
                <a:solidFill>
                  <a:schemeClr val="tx1"/>
                </a:solidFill>
              </a:rPr>
              <a:t> than organic.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ex. water, calcium phosphate, hydrochloric acid, sodium bicarbonate, salts containing sodium, chlorine, and potassium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Most important inorganic compound for living things is </a:t>
            </a:r>
            <a:r>
              <a:rPr lang="en-US" b="1" dirty="0" smtClean="0">
                <a:solidFill>
                  <a:srgbClr val="663366"/>
                </a:solidFill>
              </a:rPr>
              <a:t>water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life is composed of at least 50% water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human cells are made up of at least 70% water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4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Animals can live for only days without water but can live weeks without food.</a:t>
            </a:r>
          </a:p>
          <a:p>
            <a:endParaRPr lang="en-US" dirty="0" smtClean="0"/>
          </a:p>
          <a:p>
            <a:r>
              <a:rPr lang="en-US" dirty="0"/>
              <a:t>Every chemical reaction in the body needs to be in a watery solution.  Blood.</a:t>
            </a:r>
          </a:p>
          <a:p>
            <a:endParaRPr lang="en-US" dirty="0" smtClean="0"/>
          </a:p>
          <a:p>
            <a:r>
              <a:rPr lang="en-US" dirty="0" smtClean="0"/>
              <a:t>Water is made up of 2 Hydrogen </a:t>
            </a:r>
            <a:r>
              <a:rPr lang="en-US" dirty="0"/>
              <a:t>and 1 Oxygen.  </a:t>
            </a: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dirty="0"/>
              <a:t>water has a negative side and a positive side.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>
                <a:latin typeface="Verdana" charset="0"/>
                <a:hlinkClick r:id="rId2"/>
              </a:rPr>
              <a:t>http://www.youtube.com/watch?v=_MgJM3tJs3E</a:t>
            </a:r>
            <a:endParaRPr lang="en-US" dirty="0">
              <a:latin typeface="Verdana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5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184" y="484094"/>
            <a:ext cx="1380869" cy="142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48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69922"/>
            <a:ext cx="7556313" cy="4856242"/>
          </a:xfrm>
        </p:spPr>
        <p:txBody>
          <a:bodyPr/>
          <a:lstStyle/>
          <a:p>
            <a:r>
              <a:rPr lang="en-US" dirty="0" smtClean="0"/>
              <a:t>Center of the atom</a:t>
            </a:r>
            <a:endParaRPr lang="en-US" dirty="0"/>
          </a:p>
          <a:p>
            <a:r>
              <a:rPr lang="en-US" dirty="0" smtClean="0"/>
              <a:t>contains 2 of those subatomic particles: </a:t>
            </a:r>
            <a:r>
              <a:rPr lang="en-US" b="1" dirty="0" smtClean="0">
                <a:solidFill>
                  <a:srgbClr val="663366"/>
                </a:solidFill>
              </a:rPr>
              <a:t>protons and neutrons</a:t>
            </a:r>
            <a:endParaRPr lang="en-US" b="1" dirty="0">
              <a:solidFill>
                <a:srgbClr val="663366"/>
              </a:solidFill>
            </a:endParaRPr>
          </a:p>
          <a:p>
            <a:r>
              <a:rPr lang="en-US" b="1" dirty="0" smtClean="0">
                <a:solidFill>
                  <a:srgbClr val="663366"/>
                </a:solidFill>
              </a:rPr>
              <a:t>Charge of the nucleus = positive</a:t>
            </a:r>
          </a:p>
          <a:p>
            <a:endParaRPr lang="en-US" b="1" dirty="0">
              <a:solidFill>
                <a:srgbClr val="663366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663366"/>
              </a:solidFill>
            </a:endParaRPr>
          </a:p>
        </p:txBody>
      </p:sp>
      <p:pic>
        <p:nvPicPr>
          <p:cNvPr id="4" name="Picture 5" descr="at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630" y="3224811"/>
            <a:ext cx="5222447" cy="326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83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72" y="1277596"/>
            <a:ext cx="7556313" cy="352751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live outside the nucleus in a region called </a:t>
            </a: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chemeClr val="accent1"/>
                </a:solidFill>
              </a:rPr>
              <a:t>electron cloud</a:t>
            </a:r>
          </a:p>
          <a:p>
            <a:endParaRPr lang="en-US" sz="2400" b="1" dirty="0">
              <a:solidFill>
                <a:schemeClr val="accent1"/>
              </a:solidFill>
            </a:endParaRPr>
          </a:p>
          <a:p>
            <a:r>
              <a:rPr lang="en-US" sz="2400" b="1" dirty="0">
                <a:solidFill>
                  <a:schemeClr val="accent1"/>
                </a:solidFill>
              </a:rPr>
              <a:t>Electrons are important because they are the parts that are involved with all chemical reactions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</a:p>
          <a:p>
            <a:endParaRPr lang="en-US" sz="2400" b="1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Electrons are the smallest particle in the atom.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5" descr="atom_model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06582" y="4084339"/>
            <a:ext cx="2444186" cy="244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02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element: </a:t>
            </a:r>
            <a:r>
              <a:rPr lang="en-US" dirty="0">
                <a:solidFill>
                  <a:srgbClr val="000000"/>
                </a:solidFill>
              </a:rPr>
              <a:t>something that is made up of only one kind of </a:t>
            </a:r>
            <a:r>
              <a:rPr lang="en-US" dirty="0" smtClean="0">
                <a:solidFill>
                  <a:srgbClr val="000000"/>
                </a:solidFill>
              </a:rPr>
              <a:t>atom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Can’t be broken down into simpler </a:t>
            </a:r>
            <a:r>
              <a:rPr lang="en-US" dirty="0" smtClean="0">
                <a:solidFill>
                  <a:srgbClr val="000000"/>
                </a:solidFill>
              </a:rPr>
              <a:t>forms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Each Element is given a 1,2 or 3 letter symbol. These symbols are from the </a:t>
            </a:r>
            <a:r>
              <a:rPr lang="en-US" b="1" dirty="0">
                <a:solidFill>
                  <a:srgbClr val="663366"/>
                </a:solidFill>
              </a:rPr>
              <a:t>Latin</a:t>
            </a:r>
            <a:r>
              <a:rPr lang="en-US" dirty="0">
                <a:solidFill>
                  <a:schemeClr val="tx1"/>
                </a:solidFill>
              </a:rPr>
              <a:t> language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on the Periodic Table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9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a list of all elements by size.  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dirty="0">
                <a:solidFill>
                  <a:srgbClr val="000000"/>
                </a:solidFill>
              </a:rPr>
              <a:t>smallest are in the upper left (H) and the heaviest are at the bottom right (#118)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The table shows the name, symbol, how many protons it has.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663366"/>
                </a:solidFill>
              </a:rPr>
              <a:t>99% of all living matter are made up of 6 elements.  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Humans</a:t>
            </a:r>
          </a:p>
          <a:p>
            <a:pPr lvl="1"/>
            <a:r>
              <a:rPr lang="en-US" sz="2800" dirty="0"/>
              <a:t>O- Oxygen 65% </a:t>
            </a:r>
          </a:p>
          <a:p>
            <a:pPr lvl="1"/>
            <a:r>
              <a:rPr lang="en-US" sz="2800" dirty="0"/>
              <a:t>C – Carbon 18.5%</a:t>
            </a:r>
          </a:p>
          <a:p>
            <a:pPr lvl="1"/>
            <a:r>
              <a:rPr lang="en-US" sz="2800" dirty="0"/>
              <a:t>H – Hydrogen 9.5% </a:t>
            </a:r>
            <a:endParaRPr lang="en-US" sz="2800" dirty="0" smtClean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5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substance made up of 2 or more elements in exact proportions.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EX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b="1" dirty="0" smtClean="0">
                <a:solidFill>
                  <a:schemeClr val="accent1"/>
                </a:solidFill>
              </a:rPr>
              <a:t>water</a:t>
            </a:r>
            <a:r>
              <a:rPr lang="en-US" sz="2400" dirty="0" smtClean="0">
                <a:solidFill>
                  <a:schemeClr val="tx1"/>
                </a:solidFill>
              </a:rPr>
              <a:t> is </a:t>
            </a:r>
            <a:r>
              <a:rPr lang="en-US" sz="2400" dirty="0">
                <a:solidFill>
                  <a:schemeClr val="tx1"/>
                </a:solidFill>
              </a:rPr>
              <a:t>always 2 H to 1 O or H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O </a:t>
            </a:r>
            <a:endParaRPr lang="en-US" dirty="0"/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rgbClr val="663366"/>
                </a:solidFill>
              </a:rPr>
              <a:t>Compounds appear differently than the original substances.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EX: Hydrogen alone is a poisonous </a:t>
            </a:r>
            <a:r>
              <a:rPr lang="en-US" sz="2400" dirty="0" smtClean="0">
                <a:solidFill>
                  <a:schemeClr val="tx1"/>
                </a:solidFill>
              </a:rPr>
              <a:t>gas. Oxygen </a:t>
            </a:r>
            <a:r>
              <a:rPr lang="en-US" sz="2400" dirty="0">
                <a:solidFill>
                  <a:schemeClr val="tx1"/>
                </a:solidFill>
              </a:rPr>
              <a:t>alone is a </a:t>
            </a:r>
            <a:r>
              <a:rPr lang="en-US" sz="2400" dirty="0" smtClean="0">
                <a:solidFill>
                  <a:schemeClr val="tx1"/>
                </a:solidFill>
              </a:rPr>
              <a:t>gas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Together they make vital liquid water.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7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0048"/>
            <a:ext cx="7556313" cy="4736115"/>
          </a:xfrm>
        </p:spPr>
        <p:txBody>
          <a:bodyPr/>
          <a:lstStyle/>
          <a:p>
            <a:r>
              <a:rPr lang="en-US" sz="2400" dirty="0" smtClean="0"/>
              <a:t>1.) </a:t>
            </a:r>
            <a:r>
              <a:rPr lang="en-US" sz="2400" b="1" dirty="0" smtClean="0">
                <a:solidFill>
                  <a:srgbClr val="663366"/>
                </a:solidFill>
              </a:rPr>
              <a:t>molecules: </a:t>
            </a:r>
            <a:r>
              <a:rPr lang="en-US" sz="2400" dirty="0" smtClean="0"/>
              <a:t>group of atoms held together by energy of chemical bonds</a:t>
            </a:r>
          </a:p>
          <a:p>
            <a:pPr lvl="1"/>
            <a:r>
              <a:rPr lang="en-US" sz="2000" dirty="0"/>
              <a:t>They form when different atoms share their outermost electrons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dirty="0" smtClean="0"/>
              <a:t>covalent bonding</a:t>
            </a:r>
          </a:p>
          <a:p>
            <a:pPr lvl="1"/>
            <a:r>
              <a:rPr lang="en-US" sz="2000" dirty="0"/>
              <a:t>Water is an example because 2 H share electrons with 1 O.</a:t>
            </a:r>
          </a:p>
          <a:p>
            <a:pPr lvl="1"/>
            <a:r>
              <a:rPr lang="en-US" sz="2000" dirty="0"/>
              <a:t>The end result is always different than the original substances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Water is a liquid and H and O alone are gases.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5" descr="water_molecules_l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67" y="4948238"/>
            <a:ext cx="17526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46819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42</TotalTime>
  <Words>1131</Words>
  <Application>Microsoft Macintosh PowerPoint</Application>
  <PresentationFormat>On-screen Show (4:3)</PresentationFormat>
  <Paragraphs>177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Advantage</vt:lpstr>
      <vt:lpstr>Chapter 3: Cell Processes</vt:lpstr>
      <vt:lpstr>Chemistry of Life</vt:lpstr>
      <vt:lpstr>Nucleus</vt:lpstr>
      <vt:lpstr>Electrons</vt:lpstr>
      <vt:lpstr>Elements</vt:lpstr>
      <vt:lpstr>Periodic Table</vt:lpstr>
      <vt:lpstr>Elements Continued…</vt:lpstr>
      <vt:lpstr>Compounds</vt:lpstr>
      <vt:lpstr>Two Types of Compounds</vt:lpstr>
      <vt:lpstr>PowerPoint Presentation</vt:lpstr>
      <vt:lpstr>PowerPoint Presentation</vt:lpstr>
      <vt:lpstr>Mixtures</vt:lpstr>
      <vt:lpstr>Organic Compounds</vt:lpstr>
      <vt:lpstr>PowerPoint Presentation</vt:lpstr>
      <vt:lpstr>PowerPoint Presentation</vt:lpstr>
      <vt:lpstr>Carbohydrates</vt:lpstr>
      <vt:lpstr>PowerPoint Presentation</vt:lpstr>
      <vt:lpstr>Lipids</vt:lpstr>
      <vt:lpstr>PowerPoint Presentation</vt:lpstr>
      <vt:lpstr>Cellulite</vt:lpstr>
      <vt:lpstr>Proteins</vt:lpstr>
      <vt:lpstr>Proteins Continued…</vt:lpstr>
      <vt:lpstr>PowerPoint Presentation</vt:lpstr>
      <vt:lpstr>Nucleic Acids</vt:lpstr>
      <vt:lpstr>PowerPoint Presentation</vt:lpstr>
      <vt:lpstr>Inorganic Compounds</vt:lpstr>
      <vt:lpstr>Importance of Water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Cell Processes</dc:title>
  <dc:creator>Kelsey Weachock</dc:creator>
  <cp:lastModifiedBy>Kelsey Weachock</cp:lastModifiedBy>
  <cp:revision>5</cp:revision>
  <dcterms:created xsi:type="dcterms:W3CDTF">2014-12-09T03:56:11Z</dcterms:created>
  <dcterms:modified xsi:type="dcterms:W3CDTF">2014-12-09T04:38:50Z</dcterms:modified>
</cp:coreProperties>
</file>