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26"/>
  </p:handoutMasterIdLst>
  <p:sldIdLst>
    <p:sldId id="256" r:id="rId2"/>
    <p:sldId id="257" r:id="rId3"/>
    <p:sldId id="278" r:id="rId4"/>
    <p:sldId id="27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9" r:id="rId13"/>
    <p:sldId id="267" r:id="rId14"/>
    <p:sldId id="265" r:id="rId15"/>
    <p:sldId id="266" r:id="rId16"/>
    <p:sldId id="268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8" d="100"/>
          <a:sy n="58" d="100"/>
        </p:scale>
        <p:origin x="10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03EF2-504B-41DC-BA36-9E15D6B7274C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F064D-AF76-4815-8D20-9C0A37DD8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61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3C4C7D7-73B4-1B4B-9D7C-7E14C33186E9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4861778-43E3-2140-B8BD-690638D6CD7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3.bin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vcbio.science.ru.nl/images/TechniqueFig3A_Zoom.jpg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vcbio.science.ru.nl/images/TechniqueFig3B_Zoom.jpg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P9HtcAvGD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86857" y="1652342"/>
            <a:ext cx="5813963" cy="1204306"/>
          </a:xfrm>
        </p:spPr>
        <p:txBody>
          <a:bodyPr/>
          <a:lstStyle/>
          <a:p>
            <a:r>
              <a:rPr lang="en-US" sz="4400" dirty="0" smtClean="0"/>
              <a:t>Chapter 2: Section 2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79996" y="2365087"/>
            <a:ext cx="6511131" cy="329259"/>
          </a:xfrm>
        </p:spPr>
        <p:txBody>
          <a:bodyPr>
            <a:noAutofit/>
          </a:bodyPr>
          <a:lstStyle/>
          <a:p>
            <a:r>
              <a:rPr lang="en-US" sz="3200" dirty="0" smtClean="0"/>
              <a:t>Microscopes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496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704538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5.) </a:t>
            </a:r>
            <a:r>
              <a:rPr lang="en-US" sz="2000" u="sng" dirty="0" smtClean="0">
                <a:solidFill>
                  <a:srgbClr val="FF6600"/>
                </a:solidFill>
              </a:rPr>
              <a:t>High Power Objective: </a:t>
            </a:r>
            <a:r>
              <a:rPr lang="en-US" sz="2000" b="0" dirty="0" smtClean="0"/>
              <a:t>has a lens of 40X; always used last and is the longest of the objectives</a:t>
            </a:r>
          </a:p>
          <a:p>
            <a:endParaRPr lang="en-US" sz="2000" b="0" dirty="0"/>
          </a:p>
          <a:p>
            <a:r>
              <a:rPr lang="en-US" sz="2000" b="0" dirty="0" smtClean="0"/>
              <a:t>6.) </a:t>
            </a:r>
            <a:r>
              <a:rPr lang="en-US" sz="2000" u="sng" dirty="0" smtClean="0">
                <a:solidFill>
                  <a:srgbClr val="FF6600"/>
                </a:solidFill>
              </a:rPr>
              <a:t>Medium Power Objective</a:t>
            </a:r>
            <a:r>
              <a:rPr lang="en-US" sz="2000" b="0" dirty="0" smtClean="0"/>
              <a:t>: lens of 10X; is the one used in the middle</a:t>
            </a:r>
          </a:p>
          <a:p>
            <a:endParaRPr lang="en-US" sz="2000" b="0" dirty="0"/>
          </a:p>
          <a:p>
            <a:r>
              <a:rPr lang="en-US" sz="2000" b="0" dirty="0" smtClean="0"/>
              <a:t>7.) </a:t>
            </a:r>
            <a:r>
              <a:rPr lang="en-US" sz="2000" u="sng" dirty="0" smtClean="0">
                <a:solidFill>
                  <a:srgbClr val="FF6600"/>
                </a:solidFill>
              </a:rPr>
              <a:t>Low Power Objective</a:t>
            </a:r>
            <a:r>
              <a:rPr lang="en-US" sz="2000" b="0" dirty="0" smtClean="0"/>
              <a:t>: lens of 4x and is always used first and is the shortest</a:t>
            </a:r>
          </a:p>
          <a:p>
            <a:endParaRPr lang="en-US" sz="2000" b="0" dirty="0"/>
          </a:p>
          <a:p>
            <a:r>
              <a:rPr lang="en-US" sz="2000" b="0" dirty="0" smtClean="0"/>
              <a:t>8.) </a:t>
            </a:r>
            <a:r>
              <a:rPr lang="en-US" sz="2000" u="sng" dirty="0" smtClean="0">
                <a:solidFill>
                  <a:srgbClr val="FF6600"/>
                </a:solidFill>
              </a:rPr>
              <a:t>Stage Clips</a:t>
            </a:r>
            <a:r>
              <a:rPr lang="en-US" sz="2000" b="0" dirty="0" smtClean="0"/>
              <a:t>: steel clips to lock the slide onto the stage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446329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100628"/>
            <a:ext cx="7963055" cy="4497210"/>
          </a:xfrm>
        </p:spPr>
        <p:txBody>
          <a:bodyPr>
            <a:normAutofit/>
          </a:bodyPr>
          <a:lstStyle/>
          <a:p>
            <a:r>
              <a:rPr lang="en-US" sz="2000" b="0" dirty="0" smtClean="0"/>
              <a:t>9.) </a:t>
            </a:r>
            <a:r>
              <a:rPr lang="en-US" sz="2000" u="sng" dirty="0" smtClean="0">
                <a:solidFill>
                  <a:srgbClr val="FF6600"/>
                </a:solidFill>
              </a:rPr>
              <a:t>Diaphragm: </a:t>
            </a:r>
            <a:r>
              <a:rPr lang="en-US" sz="2000" b="0" dirty="0" smtClean="0"/>
              <a:t>the disc that regulates the amount of light entering the slide platform</a:t>
            </a:r>
          </a:p>
          <a:p>
            <a:r>
              <a:rPr lang="en-US" sz="2000" b="0" dirty="0"/>
              <a:t>	</a:t>
            </a:r>
            <a:r>
              <a:rPr lang="en-US" sz="2000" b="0" dirty="0" smtClean="0"/>
              <a:t>- Sometimes this will need to be adjusted </a:t>
            </a:r>
            <a:r>
              <a:rPr lang="en-US" sz="2000" b="0" dirty="0" smtClean="0">
                <a:sym typeface="Wingdings"/>
              </a:rPr>
              <a:t>more light or less</a:t>
            </a:r>
          </a:p>
          <a:p>
            <a:endParaRPr lang="en-US" sz="2000" b="0" dirty="0">
              <a:sym typeface="Wingdings"/>
            </a:endParaRPr>
          </a:p>
          <a:p>
            <a:r>
              <a:rPr lang="en-US" sz="2000" b="0" dirty="0" smtClean="0">
                <a:sym typeface="Wingdings"/>
              </a:rPr>
              <a:t>10.) </a:t>
            </a:r>
            <a:r>
              <a:rPr lang="en-US" sz="2000" u="sng" dirty="0" smtClean="0">
                <a:solidFill>
                  <a:srgbClr val="FF6600"/>
                </a:solidFill>
                <a:sym typeface="Wingdings"/>
              </a:rPr>
              <a:t>Base: </a:t>
            </a:r>
            <a:r>
              <a:rPr lang="en-US" sz="2000" b="0" dirty="0" smtClean="0">
                <a:sym typeface="Wingdings"/>
              </a:rPr>
              <a:t>the support for the scope</a:t>
            </a:r>
          </a:p>
          <a:p>
            <a:endParaRPr lang="en-US" sz="2000" b="0" dirty="0">
              <a:sym typeface="Wingdings"/>
            </a:endParaRPr>
          </a:p>
          <a:p>
            <a:r>
              <a:rPr lang="en-US" sz="2000" b="0" dirty="0" smtClean="0">
                <a:sym typeface="Wingdings"/>
              </a:rPr>
              <a:t>11.) </a:t>
            </a:r>
            <a:r>
              <a:rPr lang="en-US" sz="2000" u="sng" dirty="0">
                <a:solidFill>
                  <a:srgbClr val="FF6600"/>
                </a:solidFill>
                <a:sym typeface="Wingdings"/>
              </a:rPr>
              <a:t>L</a:t>
            </a:r>
            <a:r>
              <a:rPr lang="en-US" sz="2000" u="sng" dirty="0" smtClean="0">
                <a:solidFill>
                  <a:srgbClr val="FF6600"/>
                </a:solidFill>
                <a:sym typeface="Wingdings"/>
              </a:rPr>
              <a:t>ight: </a:t>
            </a:r>
            <a:r>
              <a:rPr lang="en-US" sz="2000" b="0" dirty="0" smtClean="0">
                <a:sym typeface="Wingdings"/>
              </a:rPr>
              <a:t>the illumination for the scope</a:t>
            </a:r>
          </a:p>
          <a:p>
            <a:endParaRPr lang="en-US" sz="2000" b="0" dirty="0">
              <a:sym typeface="Wingdings"/>
            </a:endParaRPr>
          </a:p>
          <a:p>
            <a:r>
              <a:rPr lang="en-US" sz="2000" b="0" dirty="0" smtClean="0">
                <a:sym typeface="Wingdings"/>
              </a:rPr>
              <a:t>12.) </a:t>
            </a:r>
            <a:r>
              <a:rPr lang="en-US" sz="2000" u="sng" dirty="0" smtClean="0">
                <a:solidFill>
                  <a:srgbClr val="FF6600"/>
                </a:solidFill>
                <a:sym typeface="Wingdings"/>
              </a:rPr>
              <a:t>Revolving </a:t>
            </a:r>
            <a:r>
              <a:rPr lang="en-US" sz="2000" u="sng" dirty="0">
                <a:solidFill>
                  <a:srgbClr val="FF6600"/>
                </a:solidFill>
                <a:sym typeface="Wingdings"/>
              </a:rPr>
              <a:t>N</a:t>
            </a:r>
            <a:r>
              <a:rPr lang="en-US" sz="2000" u="sng" dirty="0" smtClean="0">
                <a:solidFill>
                  <a:srgbClr val="FF6600"/>
                </a:solidFill>
                <a:sym typeface="Wingdings"/>
              </a:rPr>
              <a:t>osepiece: </a:t>
            </a:r>
            <a:r>
              <a:rPr lang="en-US" sz="2000" b="0" dirty="0" smtClean="0">
                <a:sym typeface="Wingdings"/>
              </a:rPr>
              <a:t>the part that moves the objectives into place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4021584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THIRD TYPE OF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u="sng" dirty="0" smtClean="0">
                <a:solidFill>
                  <a:srgbClr val="FF6600"/>
                </a:solidFill>
              </a:rPr>
              <a:t>Electron Microscope: </a:t>
            </a:r>
            <a:r>
              <a:rPr lang="en-US" sz="2000" b="0" dirty="0" smtClean="0"/>
              <a:t>uses beams of light, a magnetic field inside a vacuum to view objects too small to otherwise be seen</a:t>
            </a:r>
          </a:p>
          <a:p>
            <a:pPr>
              <a:buFont typeface="Arial"/>
              <a:buChar char="•"/>
            </a:pPr>
            <a:endParaRPr lang="en-US" sz="2000" b="0" dirty="0"/>
          </a:p>
          <a:p>
            <a:pPr>
              <a:buFont typeface="Arial"/>
              <a:buChar char="•"/>
            </a:pPr>
            <a:r>
              <a:rPr lang="en-US" sz="2400" i="1" dirty="0" smtClean="0">
                <a:solidFill>
                  <a:srgbClr val="FF6600"/>
                </a:solidFill>
              </a:rPr>
              <a:t>Types of Electron Microscopes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1.) </a:t>
            </a:r>
            <a:r>
              <a:rPr lang="en-US" sz="2000" b="1" u="sng" dirty="0">
                <a:solidFill>
                  <a:srgbClr val="FF6600"/>
                </a:solidFill>
              </a:rPr>
              <a:t>S</a:t>
            </a:r>
            <a:r>
              <a:rPr lang="en-US" sz="2000" b="1" u="sng" dirty="0" smtClean="0">
                <a:solidFill>
                  <a:srgbClr val="FF6600"/>
                </a:solidFill>
              </a:rPr>
              <a:t>canning </a:t>
            </a:r>
            <a:r>
              <a:rPr lang="en-US" sz="2000" b="1" u="sng" dirty="0">
                <a:solidFill>
                  <a:srgbClr val="FF6600"/>
                </a:solidFill>
              </a:rPr>
              <a:t>E</a:t>
            </a:r>
            <a:r>
              <a:rPr lang="en-US" sz="2000" b="1" u="sng" dirty="0" smtClean="0">
                <a:solidFill>
                  <a:srgbClr val="FF6600"/>
                </a:solidFill>
              </a:rPr>
              <a:t>lectron Microscope (SEM)</a:t>
            </a:r>
            <a:r>
              <a:rPr lang="en-US" sz="2000" dirty="0" smtClean="0"/>
              <a:t>:produces a 3-D image of the surface of a cell; magnifies around 200,000x</a:t>
            </a:r>
          </a:p>
          <a:p>
            <a:pPr lvl="3">
              <a:buFont typeface="Arial"/>
              <a:buChar char="•"/>
            </a:pPr>
            <a:endParaRPr lang="en-US" sz="2000" b="0" dirty="0"/>
          </a:p>
          <a:p>
            <a:pPr lvl="3">
              <a:buFont typeface="Arial"/>
              <a:buChar char="•"/>
            </a:pPr>
            <a:r>
              <a:rPr lang="en-US" sz="2000" dirty="0" smtClean="0"/>
              <a:t>2.) </a:t>
            </a:r>
            <a:r>
              <a:rPr lang="en-US" sz="2000" b="1" u="sng" dirty="0" smtClean="0">
                <a:solidFill>
                  <a:srgbClr val="FF6600"/>
                </a:solidFill>
              </a:rPr>
              <a:t>Transmission Electron Microscope (TEM)</a:t>
            </a:r>
            <a:r>
              <a:rPr lang="en-US" sz="2000" dirty="0" smtClean="0"/>
              <a:t>: produces a 2-D image of a thinly sliced specimen; magnifies up to 1,000,000x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8245212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tools we will be using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/>
              <a:t>1.) </a:t>
            </a:r>
            <a:r>
              <a:rPr lang="en-US" sz="2000" u="sng" dirty="0" smtClean="0">
                <a:solidFill>
                  <a:srgbClr val="FF6600"/>
                </a:solidFill>
              </a:rPr>
              <a:t>Water: </a:t>
            </a:r>
            <a:r>
              <a:rPr lang="en-US" sz="2000" b="0" dirty="0" smtClean="0"/>
              <a:t>placed between the slide and coverslip to provide suction</a:t>
            </a:r>
          </a:p>
          <a:p>
            <a:r>
              <a:rPr lang="en-US" sz="2000" b="0" dirty="0"/>
              <a:t>	</a:t>
            </a:r>
            <a:r>
              <a:rPr lang="en-US" sz="2000" b="0" dirty="0" smtClean="0"/>
              <a:t>	(WET MOUNT)</a:t>
            </a:r>
          </a:p>
          <a:p>
            <a:endParaRPr lang="en-US" sz="2000" b="0" dirty="0"/>
          </a:p>
          <a:p>
            <a:r>
              <a:rPr lang="en-US" sz="2000" b="0" dirty="0" smtClean="0"/>
              <a:t>2.) </a:t>
            </a:r>
            <a:r>
              <a:rPr lang="en-US" sz="2000" u="sng" dirty="0" smtClean="0">
                <a:solidFill>
                  <a:srgbClr val="FF6600"/>
                </a:solidFill>
              </a:rPr>
              <a:t>Coverslip: </a:t>
            </a:r>
            <a:r>
              <a:rPr lang="en-US" sz="2000" b="0" dirty="0" smtClean="0"/>
              <a:t>place it on the slide on a 45 degree angle to push out water bubbles</a:t>
            </a:r>
          </a:p>
          <a:p>
            <a:endParaRPr lang="en-US" sz="2000" b="0" dirty="0"/>
          </a:p>
          <a:p>
            <a:r>
              <a:rPr lang="en-US" sz="2000" b="0" dirty="0" smtClean="0"/>
              <a:t>                                    ________________</a:t>
            </a:r>
          </a:p>
          <a:p>
            <a:endParaRPr lang="en-US" sz="2000" b="0" dirty="0"/>
          </a:p>
          <a:p>
            <a:r>
              <a:rPr lang="en-US" sz="2000" b="0" dirty="0" smtClean="0"/>
              <a:t>3.) </a:t>
            </a:r>
            <a:r>
              <a:rPr lang="en-US" sz="2000" u="sng" dirty="0" smtClean="0">
                <a:solidFill>
                  <a:srgbClr val="FF6600"/>
                </a:solidFill>
              </a:rPr>
              <a:t>Iodine: </a:t>
            </a:r>
            <a:r>
              <a:rPr lang="en-US" sz="2000" b="0" dirty="0" smtClean="0"/>
              <a:t>stain used to make cell parts more visible </a:t>
            </a:r>
            <a:endParaRPr lang="en-US" sz="2000" b="0" dirty="0"/>
          </a:p>
        </p:txBody>
      </p:sp>
      <p:cxnSp>
        <p:nvCxnSpPr>
          <p:cNvPr id="4" name="Straight Arrow Connector 3"/>
          <p:cNvCxnSpPr>
            <a:cxnSpLocks noChangeShapeType="1"/>
          </p:cNvCxnSpPr>
          <p:nvPr/>
        </p:nvCxnSpPr>
        <p:spPr bwMode="auto">
          <a:xfrm flipV="1">
            <a:off x="3166316" y="2889625"/>
            <a:ext cx="1835752" cy="883229"/>
          </a:xfrm>
          <a:prstGeom prst="straightConnector1">
            <a:avLst/>
          </a:prstGeom>
          <a:noFill/>
          <a:ln w="25400">
            <a:solidFill>
              <a:srgbClr val="FFFF59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6" name="Down Arrow 5"/>
          <p:cNvSpPr/>
          <p:nvPr/>
        </p:nvSpPr>
        <p:spPr>
          <a:xfrm>
            <a:off x="4272768" y="3298489"/>
            <a:ext cx="40005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719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WHEN USING </a:t>
            </a:r>
            <a:r>
              <a:rPr lang="en-US" smtClean="0"/>
              <a:t>THE Microscopes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1.) Use </a:t>
            </a:r>
            <a:r>
              <a:rPr lang="en-US" sz="2000" dirty="0" smtClean="0">
                <a:solidFill>
                  <a:srgbClr val="FF6600"/>
                </a:solidFill>
              </a:rPr>
              <a:t>arm and base </a:t>
            </a:r>
            <a:r>
              <a:rPr lang="en-US" sz="2000" dirty="0" smtClean="0"/>
              <a:t>to carry</a:t>
            </a:r>
          </a:p>
          <a:p>
            <a:endParaRPr lang="en-US" sz="2000" dirty="0"/>
          </a:p>
          <a:p>
            <a:r>
              <a:rPr lang="en-US" sz="2000" dirty="0" smtClean="0"/>
              <a:t>2.) </a:t>
            </a:r>
            <a:r>
              <a:rPr lang="en-US" sz="2000" dirty="0" smtClean="0">
                <a:solidFill>
                  <a:srgbClr val="FF6600"/>
                </a:solidFill>
              </a:rPr>
              <a:t>Always start on low power, then medium power and high at the end</a:t>
            </a:r>
          </a:p>
          <a:p>
            <a:endParaRPr lang="en-US" sz="2000" dirty="0"/>
          </a:p>
          <a:p>
            <a:r>
              <a:rPr lang="en-US" sz="2000" dirty="0" smtClean="0"/>
              <a:t>3.) Use the </a:t>
            </a:r>
            <a:r>
              <a:rPr lang="en-US" sz="2000" dirty="0" smtClean="0">
                <a:solidFill>
                  <a:srgbClr val="FF6600"/>
                </a:solidFill>
              </a:rPr>
              <a:t>coarse adjustment knob first</a:t>
            </a:r>
            <a:r>
              <a:rPr lang="en-US" sz="2000" dirty="0" smtClean="0"/>
              <a:t>, then the fine adjustment</a:t>
            </a:r>
          </a:p>
          <a:p>
            <a:endParaRPr lang="en-US" sz="2000" dirty="0"/>
          </a:p>
          <a:p>
            <a:r>
              <a:rPr lang="en-US" sz="2000" dirty="0" smtClean="0"/>
              <a:t>4.) </a:t>
            </a:r>
            <a:r>
              <a:rPr lang="en-US" sz="2000" dirty="0" smtClean="0">
                <a:solidFill>
                  <a:srgbClr val="FF6600"/>
                </a:solidFill>
              </a:rPr>
              <a:t>Always center the specimen first </a:t>
            </a:r>
            <a:r>
              <a:rPr lang="en-US" sz="2000" dirty="0" smtClean="0"/>
              <a:t>before changing powers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28259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5.) </a:t>
            </a:r>
            <a:r>
              <a:rPr lang="en-US" sz="2000" dirty="0" smtClean="0">
                <a:solidFill>
                  <a:srgbClr val="FF6600"/>
                </a:solidFill>
              </a:rPr>
              <a:t>Never use the coarse adjustment knob </a:t>
            </a:r>
            <a:r>
              <a:rPr lang="en-US" sz="2000" dirty="0" smtClean="0"/>
              <a:t>on high power</a:t>
            </a:r>
          </a:p>
          <a:p>
            <a:endParaRPr lang="en-US" sz="2000" dirty="0"/>
          </a:p>
          <a:p>
            <a:r>
              <a:rPr lang="en-US" sz="2000" dirty="0" smtClean="0"/>
              <a:t>6.) Always put the scope on </a:t>
            </a:r>
            <a:r>
              <a:rPr lang="en-US" sz="2000" dirty="0" smtClean="0">
                <a:solidFill>
                  <a:srgbClr val="FF6600"/>
                </a:solidFill>
              </a:rPr>
              <a:t>low power before removing the slide</a:t>
            </a:r>
          </a:p>
          <a:p>
            <a:endParaRPr lang="en-US" sz="2000" dirty="0"/>
          </a:p>
          <a:p>
            <a:r>
              <a:rPr lang="en-US" sz="2000" dirty="0" smtClean="0"/>
              <a:t>7.) </a:t>
            </a:r>
            <a:r>
              <a:rPr lang="en-US" sz="2000" dirty="0" smtClean="0">
                <a:solidFill>
                  <a:srgbClr val="FF6600"/>
                </a:solidFill>
              </a:rPr>
              <a:t>Unplug only after you have turned it off</a:t>
            </a:r>
          </a:p>
        </p:txBody>
      </p:sp>
    </p:spTree>
    <p:extLst>
      <p:ext uri="{BB962C8B-B14F-4D97-AF65-F5344CB8AC3E}">
        <p14:creationId xmlns:p14="http://schemas.microsoft.com/office/powerpoint/2010/main" val="364647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Microscope </a:t>
            </a:r>
            <a:br>
              <a:rPr lang="en-US" dirty="0" smtClean="0"/>
            </a:br>
            <a:r>
              <a:rPr lang="en-US" dirty="0" smtClean="0"/>
              <a:t>drawing</a:t>
            </a:r>
            <a:endParaRPr lang="en-US" dirty="0"/>
          </a:p>
        </p:txBody>
      </p:sp>
      <p:pic>
        <p:nvPicPr>
          <p:cNvPr id="4" name="Picture 4" descr="firstt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687" y="129578"/>
            <a:ext cx="3900848" cy="6598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33880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</a:t>
            </a:r>
            <a:r>
              <a:rPr lang="en-US" dirty="0" smtClean="0"/>
              <a:t> – human hair</a:t>
            </a:r>
            <a:endParaRPr lang="en-US" dirty="0"/>
          </a:p>
        </p:txBody>
      </p:sp>
      <p:pic>
        <p:nvPicPr>
          <p:cNvPr id="4" name="Picture 7" descr="hair_twh_32_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143000"/>
            <a:ext cx="5334000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436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</a:t>
            </a:r>
            <a:r>
              <a:rPr lang="en-US" dirty="0" smtClean="0"/>
              <a:t> - spider</a:t>
            </a:r>
            <a:endParaRPr lang="en-US" dirty="0"/>
          </a:p>
        </p:txBody>
      </p:sp>
      <p:pic>
        <p:nvPicPr>
          <p:cNvPr id="4" name="Picture 4" descr="spider under an electron microscop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414463"/>
            <a:ext cx="5708650" cy="4681537"/>
          </a:xfrm>
          <a:noFill/>
        </p:spPr>
      </p:pic>
    </p:spTree>
    <p:extLst>
      <p:ext uri="{BB962C8B-B14F-4D97-AF65-F5344CB8AC3E}">
        <p14:creationId xmlns:p14="http://schemas.microsoft.com/office/powerpoint/2010/main" val="130457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</a:t>
            </a:r>
            <a:r>
              <a:rPr lang="en-US" dirty="0" smtClean="0"/>
              <a:t> - pollen</a:t>
            </a:r>
            <a:endParaRPr lang="en-US" dirty="0"/>
          </a:p>
        </p:txBody>
      </p:sp>
      <p:pic>
        <p:nvPicPr>
          <p:cNvPr id="4" name="Picture 4" descr="400px-Misc_polle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7400" y="1655763"/>
            <a:ext cx="5715000" cy="4357687"/>
          </a:xfrm>
          <a:noFill/>
        </p:spPr>
      </p:pic>
    </p:spTree>
    <p:extLst>
      <p:ext uri="{BB962C8B-B14F-4D97-AF65-F5344CB8AC3E}">
        <p14:creationId xmlns:p14="http://schemas.microsoft.com/office/powerpoint/2010/main" val="407818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u="sng" dirty="0" smtClean="0">
                <a:solidFill>
                  <a:srgbClr val="FF6600"/>
                </a:solidFill>
              </a:rPr>
              <a:t>microscope: </a:t>
            </a:r>
            <a:r>
              <a:rPr lang="en-US" sz="2000" b="0" dirty="0" smtClean="0"/>
              <a:t>a scientific instrument designed to see things that are too small for the naked eye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uses lens to make things APPEAR closer than they are</a:t>
            </a:r>
          </a:p>
          <a:p>
            <a:pPr lvl="3">
              <a:buFont typeface="Arial"/>
              <a:buChar char="•"/>
            </a:pPr>
            <a:endParaRPr lang="en-US" sz="2000" dirty="0"/>
          </a:p>
          <a:p>
            <a:pPr lvl="3">
              <a:buFont typeface="Arial"/>
              <a:buChar char="•"/>
            </a:pPr>
            <a:endParaRPr lang="en-US" sz="2000" dirty="0" smtClean="0"/>
          </a:p>
          <a:p>
            <a:pPr lvl="1">
              <a:buFont typeface="Arial"/>
              <a:buChar char="•"/>
            </a:pPr>
            <a:r>
              <a:rPr lang="en-US" sz="2000" b="1" dirty="0" smtClean="0">
                <a:solidFill>
                  <a:srgbClr val="FF6600"/>
                </a:solidFill>
              </a:rPr>
              <a:t>  </a:t>
            </a:r>
            <a:r>
              <a:rPr lang="en-US" sz="2000" b="1" u="sng" dirty="0" smtClean="0">
                <a:solidFill>
                  <a:srgbClr val="FF6600"/>
                </a:solidFill>
              </a:rPr>
              <a:t>Anton van Leeuwenhoek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made a simple microscope with 1 lens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witnessed seeing things in a pond water never before seen</a:t>
            </a:r>
            <a:endParaRPr lang="en-US" sz="2000" dirty="0"/>
          </a:p>
        </p:txBody>
      </p:sp>
      <p:pic>
        <p:nvPicPr>
          <p:cNvPr id="4" name="Picture 3" descr="leeuwenho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565826"/>
            <a:ext cx="29337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Anton-Van-Leeuwenhoek-Dutch-Naturalist-Giclee-Print-C1236676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10" y="4124371"/>
            <a:ext cx="1714820" cy="2289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092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</a:t>
            </a:r>
            <a:r>
              <a:rPr lang="en-US" dirty="0" smtClean="0"/>
              <a:t> – fly’s head</a:t>
            </a:r>
            <a:endParaRPr lang="en-US" dirty="0"/>
          </a:p>
        </p:txBody>
      </p:sp>
      <p:pic>
        <p:nvPicPr>
          <p:cNvPr id="4" name="Picture 4" descr="Scanning Microscopy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1752600"/>
            <a:ext cx="5867400" cy="4405313"/>
          </a:xfrm>
          <a:noFill/>
        </p:spPr>
      </p:pic>
    </p:spTree>
    <p:extLst>
      <p:ext uri="{BB962C8B-B14F-4D97-AF65-F5344CB8AC3E}">
        <p14:creationId xmlns:p14="http://schemas.microsoft.com/office/powerpoint/2010/main" val="518247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 – pollen grains</a:t>
            </a:r>
            <a:endParaRPr lang="en-US" dirty="0"/>
          </a:p>
        </p:txBody>
      </p:sp>
      <p:pic>
        <p:nvPicPr>
          <p:cNvPr id="4" name="Picture 5" descr="Example of TE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00200"/>
            <a:ext cx="49530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7323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 – fish gills</a:t>
            </a:r>
            <a:endParaRPr lang="en-US" dirty="0"/>
          </a:p>
        </p:txBody>
      </p:sp>
      <p:pic>
        <p:nvPicPr>
          <p:cNvPr id="4" name="Picture 5" descr="Example of SE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740" y="1574859"/>
            <a:ext cx="5045733" cy="430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2018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 – cell’s nucleus</a:t>
            </a:r>
            <a:endParaRPr lang="en-US" dirty="0"/>
          </a:p>
        </p:txBody>
      </p:sp>
      <p:pic>
        <p:nvPicPr>
          <p:cNvPr id="4" name="Picture 5" descr="mousea7colourLar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4876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2232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SCOPes!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>
                <a:latin typeface="Arial" charset="0"/>
                <a:hlinkClick r:id="rId2"/>
              </a:rPr>
              <a:t>http://www.youtube.com/watch?NR=1&amp;v=2xdMaeLJ2Mg&amp;feature=</a:t>
            </a:r>
            <a:r>
              <a:rPr lang="en-US" sz="2400" dirty="0" smtClean="0">
                <a:latin typeface="Arial" charset="0"/>
                <a:hlinkClick r:id="rId2"/>
              </a:rPr>
              <a:t>endscreen</a:t>
            </a:r>
          </a:p>
          <a:p>
            <a:endParaRPr lang="en-US" sz="2400" dirty="0">
              <a:latin typeface="Arial" charset="0"/>
              <a:hlinkClick r:id="rId2"/>
            </a:endParaRPr>
          </a:p>
          <a:p>
            <a:endParaRPr lang="en-US" sz="2400" dirty="0" smtClean="0">
              <a:latin typeface="Arial" charset="0"/>
              <a:hlinkClick r:id="rId2"/>
            </a:endParaRPr>
          </a:p>
          <a:p>
            <a:r>
              <a:rPr lang="en-US" sz="2400" dirty="0">
                <a:latin typeface="Arial" charset="0"/>
                <a:hlinkClick r:id="rId2"/>
              </a:rPr>
              <a:t>http://www.youtube.com/watch?v=</a:t>
            </a:r>
            <a:r>
              <a:rPr lang="en-US" sz="2400" dirty="0" smtClean="0">
                <a:latin typeface="Arial" charset="0"/>
                <a:hlinkClick r:id="rId2"/>
              </a:rPr>
              <a:t>jP9HtcAvGDk</a:t>
            </a:r>
            <a:endParaRPr lang="en-US" sz="2400" dirty="0" smtClean="0">
              <a:latin typeface="Arial" charset="0"/>
            </a:endParaRPr>
          </a:p>
          <a:p>
            <a:endParaRPr lang="en-US" sz="2400" dirty="0">
              <a:latin typeface="Arial" charset="0"/>
            </a:endParaRPr>
          </a:p>
          <a:p>
            <a:endParaRPr lang="en-US" sz="2400" dirty="0" smtClean="0">
              <a:latin typeface="Arial" charset="0"/>
            </a:endParaRPr>
          </a:p>
          <a:p>
            <a:r>
              <a:rPr lang="en-US" sz="2400" dirty="0" smtClean="0">
                <a:latin typeface="Arial" charset="0"/>
              </a:rPr>
              <a:t>*** PAY ATTENTION!!</a:t>
            </a:r>
            <a:endParaRPr lang="en-US" sz="2400" dirty="0">
              <a:latin typeface="Arial" charset="0"/>
            </a:endParaRPr>
          </a:p>
          <a:p>
            <a:endParaRPr lang="en-US" dirty="0">
              <a:latin typeface="Arial" charset="0"/>
              <a:hlinkClick r:id="rId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02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Microscopes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38051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b="0" dirty="0" smtClean="0"/>
              <a:t>1665: </a:t>
            </a:r>
            <a:r>
              <a:rPr lang="en-US" sz="2000" u="sng" dirty="0" smtClean="0">
                <a:solidFill>
                  <a:srgbClr val="FF6600"/>
                </a:solidFill>
              </a:rPr>
              <a:t>Robert Hooke </a:t>
            </a:r>
            <a:r>
              <a:rPr lang="en-US" sz="2000" b="0" dirty="0" smtClean="0"/>
              <a:t>was the first person to see cells under a microscope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looked at a thin slice of cork and saw empty little boxes he called cells</a:t>
            </a:r>
          </a:p>
          <a:p>
            <a:pPr>
              <a:buFont typeface="Arial"/>
              <a:buChar char="•"/>
            </a:pPr>
            <a:r>
              <a:rPr lang="en-US" sz="2000" b="0" dirty="0" smtClean="0"/>
              <a:t>1830’s: </a:t>
            </a:r>
            <a:r>
              <a:rPr lang="en-US" sz="2000" u="sng" dirty="0" smtClean="0">
                <a:solidFill>
                  <a:srgbClr val="FF6600"/>
                </a:solidFill>
              </a:rPr>
              <a:t>Matthias </a:t>
            </a:r>
            <a:r>
              <a:rPr lang="en-US" sz="2000" u="sng" dirty="0" err="1" smtClean="0">
                <a:solidFill>
                  <a:srgbClr val="FF6600"/>
                </a:solidFill>
              </a:rPr>
              <a:t>Schleiden</a:t>
            </a:r>
            <a:r>
              <a:rPr lang="en-US" sz="2000" b="0" dirty="0" smtClean="0"/>
              <a:t> studied plants and found they all also had these little cells</a:t>
            </a:r>
          </a:p>
          <a:p>
            <a:pPr>
              <a:buFont typeface="Arial"/>
              <a:buChar char="•"/>
            </a:pPr>
            <a:endParaRPr lang="en-US" sz="2000" b="0" dirty="0"/>
          </a:p>
          <a:p>
            <a:pPr>
              <a:buFont typeface="Arial"/>
              <a:buChar char="•"/>
            </a:pPr>
            <a:r>
              <a:rPr lang="en-US" sz="2000" b="0" dirty="0" smtClean="0"/>
              <a:t>Same year: </a:t>
            </a:r>
            <a:r>
              <a:rPr lang="en-US" sz="2000" u="sng" dirty="0" smtClean="0">
                <a:solidFill>
                  <a:srgbClr val="FF6600"/>
                </a:solidFill>
              </a:rPr>
              <a:t>Theodor Schwann</a:t>
            </a:r>
            <a:r>
              <a:rPr lang="en-US" sz="2000" b="0" dirty="0" smtClean="0"/>
              <a:t> looked at animals and all had cells</a:t>
            </a:r>
          </a:p>
          <a:p>
            <a:pPr>
              <a:buFont typeface="Arial"/>
              <a:buChar char="•"/>
            </a:pPr>
            <a:endParaRPr lang="en-US" sz="2000" b="0" dirty="0" smtClean="0"/>
          </a:p>
          <a:p>
            <a:pPr>
              <a:buFont typeface="Arial"/>
              <a:buChar char="•"/>
            </a:pPr>
            <a:r>
              <a:rPr lang="en-US" sz="2000" b="0" dirty="0" smtClean="0"/>
              <a:t>Even though Hooke is dead </a:t>
            </a:r>
            <a:r>
              <a:rPr lang="en-US" sz="2000" b="0" dirty="0" smtClean="0">
                <a:sym typeface="Wingdings"/>
              </a:rPr>
              <a:t> this makes him look like a genius</a:t>
            </a: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853222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years after..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6600"/>
                </a:solidFill>
              </a:rPr>
              <a:t>Rudolf Virchow </a:t>
            </a:r>
            <a:r>
              <a:rPr lang="en-US" sz="2000" b="0" dirty="0" smtClean="0"/>
              <a:t>observed cells dividing and proposed that all cells come from other cells that are already existing</a:t>
            </a:r>
          </a:p>
          <a:p>
            <a:pPr>
              <a:buFont typeface="Arial"/>
              <a:buChar char="•"/>
            </a:pPr>
            <a:endParaRPr lang="en-US" sz="2000" b="0" dirty="0"/>
          </a:p>
          <a:p>
            <a:pPr>
              <a:buFont typeface="Arial"/>
              <a:buChar char="•"/>
            </a:pPr>
            <a:r>
              <a:rPr lang="en-US" sz="2000" dirty="0" smtClean="0">
                <a:solidFill>
                  <a:srgbClr val="FF6600"/>
                </a:solidFill>
              </a:rPr>
              <a:t>THESE FOUR SCIENTISTS OVER THE YEARS WERE RESPONSIBLE FOR CREATING THE CELL THEORY</a:t>
            </a:r>
            <a:endParaRPr lang="en-US" sz="2000" dirty="0">
              <a:solidFill>
                <a:srgbClr val="FF6600"/>
              </a:solidFill>
            </a:endParaRPr>
          </a:p>
          <a:p>
            <a:pPr lvl="5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All organisms are made up of 1 or more cells</a:t>
            </a:r>
          </a:p>
          <a:p>
            <a:pPr lvl="5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the cell is the basic unit of organization in organisms</a:t>
            </a:r>
          </a:p>
          <a:p>
            <a:pPr lvl="5">
              <a:buFont typeface="Arial"/>
              <a:buChar char="•"/>
            </a:pPr>
            <a:r>
              <a:rPr lang="en-US" sz="1800" dirty="0" smtClean="0">
                <a:solidFill>
                  <a:srgbClr val="000000"/>
                </a:solidFill>
              </a:rPr>
              <a:t>all cells come from other cells</a:t>
            </a:r>
          </a:p>
        </p:txBody>
      </p:sp>
    </p:spTree>
    <p:extLst>
      <p:ext uri="{BB962C8B-B14F-4D97-AF65-F5344CB8AC3E}">
        <p14:creationId xmlns:p14="http://schemas.microsoft.com/office/powerpoint/2010/main" val="2875559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MICROSCOPES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u="sng" dirty="0" smtClean="0">
                <a:solidFill>
                  <a:srgbClr val="FF6600"/>
                </a:solidFill>
              </a:rPr>
              <a:t>simple: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b="0" dirty="0" smtClean="0"/>
              <a:t>only have one lens </a:t>
            </a:r>
            <a:r>
              <a:rPr lang="en-US" sz="2000" b="0" dirty="0" smtClean="0">
                <a:sym typeface="Wingdings"/>
              </a:rPr>
              <a:t> similar to a magnifying glass</a:t>
            </a:r>
          </a:p>
          <a:p>
            <a:pPr>
              <a:buFont typeface="Arial"/>
              <a:buChar char="•"/>
            </a:pPr>
            <a:endParaRPr lang="en-US" sz="2000" b="0" dirty="0" smtClean="0">
              <a:sym typeface="Wingdings"/>
            </a:endParaRPr>
          </a:p>
          <a:p>
            <a:pPr>
              <a:buFont typeface="Arial"/>
              <a:buChar char="•"/>
            </a:pPr>
            <a:r>
              <a:rPr lang="en-US" sz="2000" u="sng" dirty="0" smtClean="0">
                <a:solidFill>
                  <a:srgbClr val="FF6600"/>
                </a:solidFill>
                <a:sym typeface="Wingdings"/>
              </a:rPr>
              <a:t>compound light microscope</a:t>
            </a:r>
            <a:r>
              <a:rPr lang="en-US" sz="2000" dirty="0" smtClean="0">
                <a:solidFill>
                  <a:srgbClr val="FF6600"/>
                </a:solidFill>
                <a:sym typeface="Wingdings"/>
              </a:rPr>
              <a:t>: </a:t>
            </a:r>
            <a:r>
              <a:rPr lang="en-US" sz="2000" b="0" dirty="0" smtClean="0">
                <a:sym typeface="Wingdings"/>
              </a:rPr>
              <a:t>have 3 lenses inside them</a:t>
            </a:r>
          </a:p>
          <a:p>
            <a:pPr lvl="3">
              <a:buFont typeface="Arial"/>
              <a:buChar char="•"/>
            </a:pPr>
            <a:r>
              <a:rPr lang="en-US" sz="2000" b="0" dirty="0" smtClean="0">
                <a:sym typeface="Wingdings"/>
              </a:rPr>
              <a:t>one in eye piece, one in tube, and one in objective</a:t>
            </a:r>
          </a:p>
          <a:p>
            <a:pPr lvl="4">
              <a:buFont typeface="Arial"/>
              <a:buChar char="•"/>
            </a:pPr>
            <a:r>
              <a:rPr lang="en-US" sz="2000" i="1" dirty="0" smtClean="0">
                <a:solidFill>
                  <a:srgbClr val="FF6600"/>
                </a:solidFill>
                <a:sym typeface="Wingdings"/>
              </a:rPr>
              <a:t>because there is an odd number of lenses, all images will be upside down and reversed!!</a:t>
            </a:r>
          </a:p>
          <a:p>
            <a:pPr lvl="3">
              <a:buFont typeface="Arial"/>
              <a:buChar char="•"/>
            </a:pPr>
            <a:r>
              <a:rPr lang="en-US" sz="2000" b="0" dirty="0" smtClean="0">
                <a:sym typeface="Wingdings"/>
              </a:rPr>
              <a:t>is used for magnification</a:t>
            </a:r>
          </a:p>
          <a:p>
            <a:pPr lvl="4">
              <a:buFont typeface="Arial"/>
              <a:buChar char="•"/>
            </a:pPr>
            <a:r>
              <a:rPr lang="en-US" sz="2000" dirty="0" smtClean="0">
                <a:sym typeface="Wingdings"/>
              </a:rPr>
              <a:t>when you use each power, you can figure out the total magnification for each one</a:t>
            </a:r>
            <a:endParaRPr lang="en-US" sz="2000" b="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393782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lenses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u="sng" dirty="0" smtClean="0">
                <a:solidFill>
                  <a:srgbClr val="FF6600"/>
                </a:solidFill>
              </a:rPr>
              <a:t>convex:</a:t>
            </a:r>
            <a:r>
              <a:rPr lang="en-US" sz="2000" dirty="0" smtClean="0">
                <a:solidFill>
                  <a:srgbClr val="FF6600"/>
                </a:solidFill>
              </a:rPr>
              <a:t> </a:t>
            </a:r>
            <a:r>
              <a:rPr lang="en-US" sz="2000" b="0" dirty="0" smtClean="0"/>
              <a:t>lenses that look like a teardrop and magnifies</a:t>
            </a:r>
          </a:p>
          <a:p>
            <a:pPr lvl="3">
              <a:buFont typeface="Arial"/>
              <a:buChar char="•"/>
            </a:pPr>
            <a:r>
              <a:rPr lang="en-US" sz="2000" dirty="0" smtClean="0"/>
              <a:t>example: microscopes, farsightedness</a:t>
            </a:r>
          </a:p>
          <a:p>
            <a:pPr lvl="3">
              <a:buFont typeface="Arial"/>
              <a:buChar char="•"/>
            </a:pPr>
            <a:endParaRPr lang="en-US" sz="2000" dirty="0"/>
          </a:p>
          <a:p>
            <a:pPr lvl="1">
              <a:buFont typeface="Arial"/>
              <a:buChar char="•"/>
            </a:pPr>
            <a:r>
              <a:rPr lang="en-US" sz="2000" dirty="0" smtClean="0"/>
              <a:t>   </a:t>
            </a:r>
            <a:r>
              <a:rPr lang="en-US" sz="2000" b="1" u="sng" dirty="0" smtClean="0">
                <a:solidFill>
                  <a:srgbClr val="FF6600"/>
                </a:solidFill>
              </a:rPr>
              <a:t>concave</a:t>
            </a:r>
            <a:r>
              <a:rPr lang="en-US" sz="2000" dirty="0" smtClean="0">
                <a:solidFill>
                  <a:srgbClr val="FF6600"/>
                </a:solidFill>
              </a:rPr>
              <a:t>: </a:t>
            </a:r>
            <a:r>
              <a:rPr lang="en-US" sz="2000" dirty="0" smtClean="0"/>
              <a:t>lens that look like an hourglass and bends light inward</a:t>
            </a:r>
          </a:p>
          <a:p>
            <a:pPr lvl="3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good at looking at far away objects</a:t>
            </a:r>
          </a:p>
          <a:p>
            <a:pPr lvl="3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example: telescopes, binoculars, nearsightedness</a:t>
            </a:r>
          </a:p>
        </p:txBody>
      </p:sp>
    </p:spTree>
    <p:extLst>
      <p:ext uri="{BB962C8B-B14F-4D97-AF65-F5344CB8AC3E}">
        <p14:creationId xmlns:p14="http://schemas.microsoft.com/office/powerpoint/2010/main" val="4033535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onvex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32" y="540167"/>
            <a:ext cx="6697663" cy="307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VS CONCAVE</a:t>
            </a:r>
            <a:endParaRPr lang="en-US" dirty="0"/>
          </a:p>
        </p:txBody>
      </p:sp>
      <p:pic>
        <p:nvPicPr>
          <p:cNvPr id="5" name="Picture 3" descr="concav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32" y="3615155"/>
            <a:ext cx="6789738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01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MAGNIFICATION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9748"/>
          </a:xfrm>
        </p:spPr>
        <p:txBody>
          <a:bodyPr>
            <a:normAutofit lnSpcReduction="10000"/>
          </a:bodyPr>
          <a:lstStyle/>
          <a:p>
            <a:r>
              <a:rPr lang="en-US" sz="2000" u="sng" dirty="0" smtClean="0">
                <a:solidFill>
                  <a:srgbClr val="FF6600"/>
                </a:solidFill>
              </a:rPr>
              <a:t>Lower Power</a:t>
            </a:r>
          </a:p>
          <a:p>
            <a:r>
              <a:rPr lang="en-US" sz="2000" dirty="0"/>
              <a:t>	</a:t>
            </a:r>
            <a:r>
              <a:rPr lang="en-US" sz="2000" b="0" dirty="0" smtClean="0"/>
              <a:t>Eyepiece (10x) X Objective lens (4x) = 40X</a:t>
            </a:r>
          </a:p>
          <a:p>
            <a:endParaRPr lang="en-US" sz="2000" b="0" dirty="0"/>
          </a:p>
          <a:p>
            <a:r>
              <a:rPr lang="en-US" sz="2000" u="sng" dirty="0" smtClean="0">
                <a:solidFill>
                  <a:srgbClr val="FF6600"/>
                </a:solidFill>
              </a:rPr>
              <a:t>Medium Power</a:t>
            </a:r>
          </a:p>
          <a:p>
            <a:r>
              <a:rPr lang="en-US" sz="2000" b="0" dirty="0"/>
              <a:t>	</a:t>
            </a:r>
            <a:r>
              <a:rPr lang="en-US" sz="2000" b="0" dirty="0" smtClean="0"/>
              <a:t>Eyepiece (10x) X Objective lens (10x) = 100X</a:t>
            </a:r>
          </a:p>
          <a:p>
            <a:endParaRPr lang="en-US" sz="2000" b="0" dirty="0"/>
          </a:p>
          <a:p>
            <a:r>
              <a:rPr lang="en-US" sz="2000" u="sng" dirty="0" smtClean="0">
                <a:solidFill>
                  <a:srgbClr val="FF6600"/>
                </a:solidFill>
              </a:rPr>
              <a:t>High Power</a:t>
            </a:r>
          </a:p>
          <a:p>
            <a:r>
              <a:rPr lang="en-US" sz="2000" b="0" dirty="0"/>
              <a:t>	</a:t>
            </a:r>
            <a:r>
              <a:rPr lang="en-US" sz="2000" b="0" dirty="0" smtClean="0"/>
              <a:t>Eyepiece (10x) X Objective lens (40x) = 400X</a:t>
            </a:r>
          </a:p>
          <a:p>
            <a:endParaRPr lang="en-US" sz="2000" b="0" dirty="0"/>
          </a:p>
          <a:p>
            <a:r>
              <a:rPr lang="en-US" sz="3200" dirty="0" smtClean="0"/>
              <a:t>The compound light microscope can magnify up to 2000x.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4241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a compound microscope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dirty="0" smtClean="0"/>
              <a:t>1.)</a:t>
            </a:r>
            <a:r>
              <a:rPr lang="en-US" sz="2000" b="0" dirty="0"/>
              <a:t> </a:t>
            </a:r>
            <a:r>
              <a:rPr lang="en-US" sz="2000" u="sng" dirty="0">
                <a:solidFill>
                  <a:srgbClr val="FF6600"/>
                </a:solidFill>
              </a:rPr>
              <a:t>Eyepiece</a:t>
            </a:r>
            <a:r>
              <a:rPr lang="en-US" sz="2000" b="0" u="sng" dirty="0">
                <a:solidFill>
                  <a:srgbClr val="FF6600"/>
                </a:solidFill>
              </a:rPr>
              <a:t>:</a:t>
            </a:r>
            <a:r>
              <a:rPr lang="en-US" sz="2000" b="0" dirty="0">
                <a:solidFill>
                  <a:srgbClr val="FF6600"/>
                </a:solidFill>
              </a:rPr>
              <a:t> </a:t>
            </a:r>
            <a:r>
              <a:rPr lang="en-US" sz="2000" b="0" dirty="0" smtClean="0">
                <a:solidFill>
                  <a:srgbClr val="FF6600"/>
                </a:solidFill>
              </a:rPr>
              <a:t> </a:t>
            </a:r>
            <a:r>
              <a:rPr lang="en-US" sz="2000" b="0" dirty="0" smtClean="0"/>
              <a:t>where you look into </a:t>
            </a:r>
            <a:r>
              <a:rPr lang="en-US" sz="2000" b="0" dirty="0" smtClean="0">
                <a:sym typeface="Wingdings"/>
              </a:rPr>
              <a:t> has a lens of 10X</a:t>
            </a:r>
          </a:p>
          <a:p>
            <a:endParaRPr lang="en-US" sz="2000" b="0" dirty="0">
              <a:sym typeface="Wingdings"/>
            </a:endParaRPr>
          </a:p>
          <a:p>
            <a:r>
              <a:rPr lang="en-US" sz="2000" b="0" dirty="0" smtClean="0">
                <a:sym typeface="Wingdings"/>
              </a:rPr>
              <a:t>2.) </a:t>
            </a:r>
            <a:r>
              <a:rPr lang="en-US" sz="2000" u="sng" dirty="0" smtClean="0">
                <a:solidFill>
                  <a:srgbClr val="FF6600"/>
                </a:solidFill>
                <a:sym typeface="Wingdings"/>
              </a:rPr>
              <a:t>Course Adjustment Knob</a:t>
            </a:r>
            <a:r>
              <a:rPr lang="en-US" sz="2000" b="0" dirty="0" smtClean="0">
                <a:sym typeface="Wingdings"/>
              </a:rPr>
              <a:t>: usually used first in order to bring an object into rough focus (larger knob)</a:t>
            </a:r>
          </a:p>
          <a:p>
            <a:endParaRPr lang="en-US" sz="2000" b="0" dirty="0">
              <a:sym typeface="Wingdings"/>
            </a:endParaRPr>
          </a:p>
          <a:p>
            <a:r>
              <a:rPr lang="en-US" sz="2000" b="0" dirty="0" smtClean="0">
                <a:sym typeface="Wingdings"/>
              </a:rPr>
              <a:t>3.) </a:t>
            </a:r>
            <a:r>
              <a:rPr lang="en-US" sz="2000" u="sng" dirty="0" smtClean="0">
                <a:solidFill>
                  <a:srgbClr val="FF6600"/>
                </a:solidFill>
                <a:sym typeface="Wingdings"/>
              </a:rPr>
              <a:t>Fine Adjustment Knob</a:t>
            </a:r>
            <a:r>
              <a:rPr lang="en-US" sz="2000" b="0" dirty="0" smtClean="0">
                <a:sym typeface="Wingdings"/>
              </a:rPr>
              <a:t>: used second and brings the object into perfect focus (smaller knob)</a:t>
            </a:r>
          </a:p>
          <a:p>
            <a:endParaRPr lang="en-US" sz="2000" b="0" dirty="0">
              <a:sym typeface="Wingdings"/>
            </a:endParaRPr>
          </a:p>
          <a:p>
            <a:r>
              <a:rPr lang="en-US" sz="2000" b="0" dirty="0" smtClean="0">
                <a:sym typeface="Wingdings"/>
              </a:rPr>
              <a:t>4.) </a:t>
            </a:r>
            <a:r>
              <a:rPr lang="en-US" sz="2000" u="sng" dirty="0" smtClean="0">
                <a:solidFill>
                  <a:srgbClr val="FF6600"/>
                </a:solidFill>
                <a:sym typeface="Wingdings"/>
              </a:rPr>
              <a:t>Arm</a:t>
            </a:r>
            <a:r>
              <a:rPr lang="en-US" sz="2000" b="0" dirty="0" smtClean="0">
                <a:sym typeface="Wingdings"/>
              </a:rPr>
              <a:t>: used to carry the microscope</a:t>
            </a:r>
            <a:endParaRPr lang="en-US" sz="2000" b="0" dirty="0"/>
          </a:p>
        </p:txBody>
      </p:sp>
      <p:pic>
        <p:nvPicPr>
          <p:cNvPr id="4" name="Picture 4" descr="mcroscp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827737">
            <a:off x="5936787" y="3918650"/>
            <a:ext cx="2305812" cy="2535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30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141</TotalTime>
  <Words>705</Words>
  <Application>Microsoft Office PowerPoint</Application>
  <PresentationFormat>On-screen Show (4:3)</PresentationFormat>
  <Paragraphs>123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Chapter 2: Section 2</vt:lpstr>
      <vt:lpstr>Viewing Cells</vt:lpstr>
      <vt:lpstr>History of Microscopes</vt:lpstr>
      <vt:lpstr>Several years after..</vt:lpstr>
      <vt:lpstr>TYPES OF MICROSCOPES</vt:lpstr>
      <vt:lpstr>types of lenses</vt:lpstr>
      <vt:lpstr>CONVEX VS CONCAVE</vt:lpstr>
      <vt:lpstr>TOTAL MAGNIFICATION</vt:lpstr>
      <vt:lpstr>Parts of a compound microscope</vt:lpstr>
      <vt:lpstr>Parts continued…</vt:lpstr>
      <vt:lpstr>Parts continued…</vt:lpstr>
      <vt:lpstr>a THIRD TYPE OF MICROSCOPE</vt:lpstr>
      <vt:lpstr>Other tools we will be using</vt:lpstr>
      <vt:lpstr>RULES WHEN USING THE Microscopes</vt:lpstr>
      <vt:lpstr>rules continued…</vt:lpstr>
      <vt:lpstr>Microscope  drawing</vt:lpstr>
      <vt:lpstr>sem – human hair</vt:lpstr>
      <vt:lpstr>sem - spider</vt:lpstr>
      <vt:lpstr>sem - pollen</vt:lpstr>
      <vt:lpstr>sem – fly’s head</vt:lpstr>
      <vt:lpstr>tem – pollen grains</vt:lpstr>
      <vt:lpstr>tem – fish gills</vt:lpstr>
      <vt:lpstr>tem – cell’s nucleus</vt:lpstr>
      <vt:lpstr>HOW TO USE THE SCOPes!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Section 2</dc:title>
  <dc:creator>Kelsey Weachock</dc:creator>
  <cp:lastModifiedBy>Kelsey Weachock</cp:lastModifiedBy>
  <cp:revision>10</cp:revision>
  <cp:lastPrinted>2015-10-29T15:48:01Z</cp:lastPrinted>
  <dcterms:created xsi:type="dcterms:W3CDTF">2014-11-04T00:05:37Z</dcterms:created>
  <dcterms:modified xsi:type="dcterms:W3CDTF">2015-10-29T17:06:05Z</dcterms:modified>
</cp:coreProperties>
</file>